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82" r:id="rId2"/>
    <p:sldId id="292" r:id="rId3"/>
    <p:sldId id="300" r:id="rId4"/>
    <p:sldId id="301" r:id="rId5"/>
    <p:sldId id="297" r:id="rId6"/>
    <p:sldId id="307" r:id="rId7"/>
    <p:sldId id="305" r:id="rId8"/>
    <p:sldId id="304" r:id="rId9"/>
    <p:sldId id="308" r:id="rId10"/>
    <p:sldId id="309" r:id="rId11"/>
    <p:sldId id="293" r:id="rId12"/>
    <p:sldId id="306" r:id="rId13"/>
    <p:sldId id="311" r:id="rId14"/>
    <p:sldId id="312" r:id="rId15"/>
    <p:sldId id="313" r:id="rId16"/>
    <p:sldId id="303" r:id="rId17"/>
    <p:sldId id="314" r:id="rId18"/>
    <p:sldId id="315" r:id="rId19"/>
    <p:sldId id="316" r:id="rId20"/>
    <p:sldId id="283" r:id="rId21"/>
    <p:sldId id="29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FC0F8560-4AF7-4F2C-8F30-1EAEC150F60F}">
          <p14:sldIdLst>
            <p14:sldId id="282"/>
            <p14:sldId id="292"/>
            <p14:sldId id="300"/>
            <p14:sldId id="301"/>
            <p14:sldId id="297"/>
            <p14:sldId id="307"/>
            <p14:sldId id="305"/>
            <p14:sldId id="304"/>
            <p14:sldId id="308"/>
            <p14:sldId id="309"/>
            <p14:sldId id="293"/>
            <p14:sldId id="306"/>
            <p14:sldId id="311"/>
            <p14:sldId id="312"/>
            <p14:sldId id="313"/>
            <p14:sldId id="303"/>
            <p14:sldId id="314"/>
            <p14:sldId id="315"/>
            <p14:sldId id="316"/>
            <p14:sldId id="283"/>
            <p14:sldId id="29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BC3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9FC7BAF-9F2A-4216-AB95-B3992BA1E081}" v="200" dt="2018-09-23T22:43:36.450"/>
    <p1510:client id="{80E8AF64-BC80-4423-AE15-4A96990D813C}" v="1" dt="2018-09-24T19:24:00.731"/>
    <p1510:client id="{82C1F2AB-3719-6DBF-8515-1AFC7EC58C22}" v="1" dt="2018-09-24T22:48:48.858"/>
  </p1510:revLst>
</p1510:revInfo>
</file>

<file path=ppt/tableStyles.xml><?xml version="1.0" encoding="utf-8"?>
<a:tblStyleLst xmlns:a="http://schemas.openxmlformats.org/drawingml/2006/main" def="{6E25E649-3F16-4E02-A733-19D2CDBF48F0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ZA" smtClean="0"/>
              <a:t>2018/09/25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ZA" smtClean="0"/>
              <a:t>‹Nº›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jpeg>
</file>

<file path=ppt/media/image30.png>
</file>

<file path=ppt/media/image31.jpeg>
</file>

<file path=ppt/media/image32.jpe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ZA" smtClean="0"/>
              <a:t>2018/09/25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ZA" smtClean="0"/>
              <a:t>‹Nº›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analizar la red con todo tipo de métricas y hacerla </a:t>
            </a:r>
            <a:r>
              <a:rPr lang="es-ES" b="1"/>
              <a:t>evolucionar y flexibilizar en función de las necesidades de los usuarios finales </a:t>
            </a:r>
            <a:r>
              <a:rPr lang="es-ES"/>
              <a:t>es hacia donde se orienta todo el paradigma actual de las telecomunicaciones. 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smtClean="0"/>
              <a:t>20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49035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/>
              <a:t>Subtitle</a:t>
            </a:r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7F3D0-41FC-4430-9F9E-1F78A18D65F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‹Nº›</a:t>
            </a:fld>
            <a:endParaRPr lang="en-ZA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ED798F6-1F12-46CE-9AFD-CC66555A191D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D31C544-1372-4B34-8149-B6058B8CC577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B2598CA-3443-4098-80E7-1F16DC9A13CC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E421EAA-68E8-4AED-BA2F-01A6AC6685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Insert or Drag &amp; Drop Photo</a:t>
            </a:r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834640"/>
            <a:ext cx="4459766" cy="2720356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Thank You</a:t>
            </a:r>
            <a:endParaRPr lang="en-ZA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D907C852-B0E0-4C2E-88CE-B543605961E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4849" y="3859066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/>
              <a:t>Full Name</a:t>
            </a:r>
            <a:endParaRPr lang="en-ZA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D84C0BEF-F601-4B10-8AEE-4859FE996B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34849" y="4220189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/>
              <a:t>Phone Number</a:t>
            </a:r>
            <a:endParaRPr lang="en-ZA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83A6EF9B-EF2F-4949-9CC4-C16BF8DC85A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34849" y="4581312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/>
              <a:t>Email or Social Media Handle</a:t>
            </a:r>
            <a:endParaRPr lang="en-ZA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BE8CA170-9CA9-448E-B07A-E01AB84F7F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34849" y="4942435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/>
              <a:t>Company Website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32891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/>
              <a:t>Subtitle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‹Nº›</a:t>
            </a:fld>
            <a:endParaRPr lang="en-ZA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FA90A43-BEC4-4B20-96E2-797B03FB82F2}"/>
              </a:ext>
            </a:extLst>
          </p:cNvPr>
          <p:cNvSpPr>
            <a:spLocks noGrp="1"/>
          </p:cNvSpPr>
          <p:nvPr>
            <p:ph idx="33"/>
          </p:nvPr>
        </p:nvSpPr>
        <p:spPr>
          <a:xfrm>
            <a:off x="430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A2C2023-6C37-4611-ACAF-5F2060202836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817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/>
              <a:t>Subtitle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‹Nº›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>
            <a:extLst>
              <a:ext uri="{FF2B5EF4-FFF2-40B4-BE49-F238E27FC236}">
                <a16:creationId xmlns:a16="http://schemas.microsoft.com/office/drawing/2014/main" id="{206C51E8-C5C0-4672-B456-F44C69B074D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9DE9AE8C-7574-4D45-B521-6B18054DA7C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EF240172-5930-4717-A0CD-A151075277D6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7B4A83CE-8643-4697-94A9-C9F587F46E23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B0A765A5-BBCE-405E-A4B3-80A660118E84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presentation title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836569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>
            <a:extLst>
              <a:ext uri="{FF2B5EF4-FFF2-40B4-BE49-F238E27FC236}">
                <a16:creationId xmlns:a16="http://schemas.microsoft.com/office/drawing/2014/main" id="{12B8F0DB-CC25-4CE9-A68E-CAA2FD986AF3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8A058973-2DC9-4087-9D57-F1D779F56CC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B641062D-3CD4-49D1-A621-331E29333406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9F2C1E7C-A088-4772-84B3-15309BEADF7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CA52278A-6924-4F97-A196-AE30D3DACB7A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divider slide title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‹Nº›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031296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>
            <a:extLst>
              <a:ext uri="{FF2B5EF4-FFF2-40B4-BE49-F238E27FC236}">
                <a16:creationId xmlns:a16="http://schemas.microsoft.com/office/drawing/2014/main" id="{8663BD7B-5136-47ED-BE0A-C6C2F5622BD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6ABA22C7-C35B-4EC0-B7CE-54F9EEFCB71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6DAE4BC9-9CFF-4522-8216-651498F7A167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8E822AA0-FB3E-4051-AA1F-F51204BA02A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3445288A-D169-4374-BCFD-917DD04B2B1E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‹Nº›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‹Nº›</a:t>
            </a:fld>
            <a:endParaRPr lang="en-ZA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2CD5709C-84DE-45F3-AE9B-8B6FD7134A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9886" y="1511250"/>
            <a:ext cx="5460114" cy="46657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6BB18B1-3B7F-4B18-A1C5-BB7DA443C6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6816" y="1511250"/>
            <a:ext cx="5460114" cy="46657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‹Nº›</a:t>
            </a:fld>
            <a:endParaRPr lang="en-ZA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3419BDFB-8FC0-4B89-A29A-8EAC95E9A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511250"/>
            <a:ext cx="548493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8E6C2CC0-9AB0-46E9-977A-EF923DCE7F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9334" y="1518287"/>
            <a:ext cx="542066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28DF954C-A51E-4242-B83E-A826008F5C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9334" y="2486989"/>
            <a:ext cx="5432666" cy="37026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600E416E-6162-484A-BA4D-640FA8307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800" y="2486989"/>
            <a:ext cx="5491215" cy="37026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416020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1999"/>
            <a:ext cx="3932237" cy="1600199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ZA" dirty="0"/>
            </a:lvl1pPr>
          </a:lstStyle>
          <a:p>
            <a:pPr marL="0" lvl="0"/>
            <a:r>
              <a:rPr lang="en-ZA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‹Nº›</a:t>
            </a:fld>
            <a:endParaRPr lang="en-ZA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49FB4A2-B750-422F-96D2-A7C264295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4062" y="21343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A8B59DDF-F2BC-491E-92E0-9D2C1398E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31999"/>
            <a:ext cx="6544468" cy="551388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12294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1999"/>
            <a:ext cx="3932237" cy="1600199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ZA" dirty="0"/>
            </a:lvl1pPr>
          </a:lstStyle>
          <a:p>
            <a:pPr marL="0" lvl="0"/>
            <a:r>
              <a:rPr lang="en-ZA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‹Nº›</a:t>
            </a:fld>
            <a:endParaRPr lang="en-ZA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49FB4A2-B750-422F-96D2-A7C264295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4062" y="21343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0110E46C-B434-49FA-AA0E-D64E5786D2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31999"/>
            <a:ext cx="6544468" cy="5513889"/>
          </a:xfrm>
          <a:prstGeom prst="roundRect">
            <a:avLst>
              <a:gd name="adj" fmla="val 5554"/>
            </a:avLst>
          </a:prstGeom>
        </p:spPr>
        <p:txBody>
          <a:bodyPr vert="horz" wrap="square" lIns="0" tIns="0" rIns="0" bIns="0" rtlCol="0" anchor="ctr">
            <a:noAutofit/>
          </a:bodyPr>
          <a:lstStyle>
            <a:lvl1pPr>
              <a:def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6184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A70B137-2503-4803-9F56-620A586FA49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Insert or Drag &amp; Drop Photo</a:t>
            </a:r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presentation title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B0FE1C0F-474B-4310-A4A5-1EB4321DE50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73FA99E-5E31-474E-8818-615B453CD8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A0EE7FC-884E-43B5-B6D6-9156FBE9AB5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58C6DC6-901F-4F3E-97A4-1B55324C068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1041B359-9F78-4782-9C50-0B1DED37AD2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‹Nº›</a:t>
            </a:fld>
            <a:endParaRPr lang="en-ZA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90C5B8B-2AF3-42F3-B4F8-A806BB98A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91342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B0FE1C0F-474B-4310-A4A5-1EB4321DE50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73FA99E-5E31-474E-8818-615B453CD8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A0EE7FC-884E-43B5-B6D6-9156FBE9AB5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58C6DC6-901F-4F3E-97A4-1B55324C068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1041B359-9F78-4782-9C50-0B1DED37AD2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‹Nº›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CE129D0-CB7B-444C-AF89-B1CB663E3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418374"/>
            <a:ext cx="8687356" cy="6439627"/>
          </a:xfrm>
          <a:custGeom>
            <a:avLst/>
            <a:gdLst>
              <a:gd name="connsiteX0" fmla="*/ 0 w 8687356"/>
              <a:gd name="connsiteY0" fmla="*/ 5592682 h 6439627"/>
              <a:gd name="connsiteX1" fmla="*/ 186296 w 8687356"/>
              <a:gd name="connsiteY1" fmla="*/ 5593149 h 6439627"/>
              <a:gd name="connsiteX2" fmla="*/ 1348900 w 8687356"/>
              <a:gd name="connsiteY2" fmla="*/ 5596063 h 6439627"/>
              <a:gd name="connsiteX3" fmla="*/ 1800991 w 8687356"/>
              <a:gd name="connsiteY3" fmla="*/ 5851702 h 6439627"/>
              <a:gd name="connsiteX4" fmla="*/ 2106366 w 8687356"/>
              <a:gd name="connsiteY4" fmla="*/ 6380627 h 6439627"/>
              <a:gd name="connsiteX5" fmla="*/ 2140430 w 8687356"/>
              <a:gd name="connsiteY5" fmla="*/ 6439627 h 6439627"/>
              <a:gd name="connsiteX6" fmla="*/ 0 w 8687356"/>
              <a:gd name="connsiteY6" fmla="*/ 6439627 h 6439627"/>
              <a:gd name="connsiteX7" fmla="*/ 693821 w 8687356"/>
              <a:gd name="connsiteY7" fmla="*/ 3646328 h 6439627"/>
              <a:gd name="connsiteX8" fmla="*/ 1586357 w 8687356"/>
              <a:gd name="connsiteY8" fmla="*/ 3648566 h 6439627"/>
              <a:gd name="connsiteX9" fmla="*/ 1724950 w 8687356"/>
              <a:gd name="connsiteY9" fmla="*/ 3726935 h 6439627"/>
              <a:gd name="connsiteX10" fmla="*/ 2172189 w 8687356"/>
              <a:gd name="connsiteY10" fmla="*/ 4501577 h 6439627"/>
              <a:gd name="connsiteX11" fmla="*/ 2171729 w 8687356"/>
              <a:gd name="connsiteY11" fmla="*/ 4662459 h 6439627"/>
              <a:gd name="connsiteX12" fmla="*/ 1726432 w 8687356"/>
              <a:gd name="connsiteY12" fmla="*/ 5434863 h 6439627"/>
              <a:gd name="connsiteX13" fmla="*/ 1589746 w 8687356"/>
              <a:gd name="connsiteY13" fmla="*/ 5513779 h 6439627"/>
              <a:gd name="connsiteX14" fmla="*/ 698177 w 8687356"/>
              <a:gd name="connsiteY14" fmla="*/ 5513215 h 6439627"/>
              <a:gd name="connsiteX15" fmla="*/ 558617 w 8687356"/>
              <a:gd name="connsiteY15" fmla="*/ 5433172 h 6439627"/>
              <a:gd name="connsiteX16" fmla="*/ 111378 w 8687356"/>
              <a:gd name="connsiteY16" fmla="*/ 4658531 h 6439627"/>
              <a:gd name="connsiteX17" fmla="*/ 112805 w 8687356"/>
              <a:gd name="connsiteY17" fmla="*/ 4499321 h 6439627"/>
              <a:gd name="connsiteX18" fmla="*/ 557135 w 8687356"/>
              <a:gd name="connsiteY18" fmla="*/ 3725244 h 6439627"/>
              <a:gd name="connsiteX19" fmla="*/ 693821 w 8687356"/>
              <a:gd name="connsiteY19" fmla="*/ 3646328 h 6439627"/>
              <a:gd name="connsiteX20" fmla="*/ 1975378 w 8687356"/>
              <a:gd name="connsiteY20" fmla="*/ 3263784 h 6439627"/>
              <a:gd name="connsiteX21" fmla="*/ 2292917 w 8687356"/>
              <a:gd name="connsiteY21" fmla="*/ 3264581 h 6439627"/>
              <a:gd name="connsiteX22" fmla="*/ 2342225 w 8687356"/>
              <a:gd name="connsiteY22" fmla="*/ 3292462 h 6439627"/>
              <a:gd name="connsiteX23" fmla="*/ 2501341 w 8687356"/>
              <a:gd name="connsiteY23" fmla="*/ 3568059 h 6439627"/>
              <a:gd name="connsiteX24" fmla="*/ 2501177 w 8687356"/>
              <a:gd name="connsiteY24" fmla="*/ 3625297 h 6439627"/>
              <a:gd name="connsiteX25" fmla="*/ 2342753 w 8687356"/>
              <a:gd name="connsiteY25" fmla="*/ 3900096 h 6439627"/>
              <a:gd name="connsiteX26" fmla="*/ 2294123 w 8687356"/>
              <a:gd name="connsiteY26" fmla="*/ 3928173 h 6439627"/>
              <a:gd name="connsiteX27" fmla="*/ 1976927 w 8687356"/>
              <a:gd name="connsiteY27" fmla="*/ 3927972 h 6439627"/>
              <a:gd name="connsiteX28" fmla="*/ 1927275 w 8687356"/>
              <a:gd name="connsiteY28" fmla="*/ 3899495 h 6439627"/>
              <a:gd name="connsiteX29" fmla="*/ 1768160 w 8687356"/>
              <a:gd name="connsiteY29" fmla="*/ 3623899 h 6439627"/>
              <a:gd name="connsiteX30" fmla="*/ 1768668 w 8687356"/>
              <a:gd name="connsiteY30" fmla="*/ 3567256 h 6439627"/>
              <a:gd name="connsiteX31" fmla="*/ 1926748 w 8687356"/>
              <a:gd name="connsiteY31" fmla="*/ 3291861 h 6439627"/>
              <a:gd name="connsiteX32" fmla="*/ 1975378 w 8687356"/>
              <a:gd name="connsiteY32" fmla="*/ 3263784 h 6439627"/>
              <a:gd name="connsiteX33" fmla="*/ 2130702 w 8687356"/>
              <a:gd name="connsiteY33" fmla="*/ 2828022 h 6439627"/>
              <a:gd name="connsiteX34" fmla="*/ 2298374 w 8687356"/>
              <a:gd name="connsiteY34" fmla="*/ 2828442 h 6439627"/>
              <a:gd name="connsiteX35" fmla="*/ 2324410 w 8687356"/>
              <a:gd name="connsiteY35" fmla="*/ 2843165 h 6439627"/>
              <a:gd name="connsiteX36" fmla="*/ 2408429 w 8687356"/>
              <a:gd name="connsiteY36" fmla="*/ 2988689 h 6439627"/>
              <a:gd name="connsiteX37" fmla="*/ 2408342 w 8687356"/>
              <a:gd name="connsiteY37" fmla="*/ 3018913 h 6439627"/>
              <a:gd name="connsiteX38" fmla="*/ 2324689 w 8687356"/>
              <a:gd name="connsiteY38" fmla="*/ 3164017 h 6439627"/>
              <a:gd name="connsiteX39" fmla="*/ 2299011 w 8687356"/>
              <a:gd name="connsiteY39" fmla="*/ 3178842 h 6439627"/>
              <a:gd name="connsiteX40" fmla="*/ 2131520 w 8687356"/>
              <a:gd name="connsiteY40" fmla="*/ 3178736 h 6439627"/>
              <a:gd name="connsiteX41" fmla="*/ 2105302 w 8687356"/>
              <a:gd name="connsiteY41" fmla="*/ 3163699 h 6439627"/>
              <a:gd name="connsiteX42" fmla="*/ 2021284 w 8687356"/>
              <a:gd name="connsiteY42" fmla="*/ 3018175 h 6439627"/>
              <a:gd name="connsiteX43" fmla="*/ 2021552 w 8687356"/>
              <a:gd name="connsiteY43" fmla="*/ 2988265 h 6439627"/>
              <a:gd name="connsiteX44" fmla="*/ 2105024 w 8687356"/>
              <a:gd name="connsiteY44" fmla="*/ 2842847 h 6439627"/>
              <a:gd name="connsiteX45" fmla="*/ 2130702 w 8687356"/>
              <a:gd name="connsiteY45" fmla="*/ 2828022 h 6439627"/>
              <a:gd name="connsiteX46" fmla="*/ 3794942 w 8687356"/>
              <a:gd name="connsiteY46" fmla="*/ 2543905 h 6439627"/>
              <a:gd name="connsiteX47" fmla="*/ 6706383 w 8687356"/>
              <a:gd name="connsiteY47" fmla="*/ 2551204 h 6439627"/>
              <a:gd name="connsiteX48" fmla="*/ 7158474 w 8687356"/>
              <a:gd name="connsiteY48" fmla="*/ 2806842 h 6439627"/>
              <a:gd name="connsiteX49" fmla="*/ 8617364 w 8687356"/>
              <a:gd name="connsiteY49" fmla="*/ 5333715 h 6439627"/>
              <a:gd name="connsiteX50" fmla="*/ 8615859 w 8687356"/>
              <a:gd name="connsiteY50" fmla="*/ 5858514 h 6439627"/>
              <a:gd name="connsiteX51" fmla="*/ 8311811 w 8687356"/>
              <a:gd name="connsiteY51" fmla="*/ 6385912 h 6439627"/>
              <a:gd name="connsiteX52" fmla="*/ 8280844 w 8687356"/>
              <a:gd name="connsiteY52" fmla="*/ 6439627 h 6439627"/>
              <a:gd name="connsiteX53" fmla="*/ 2237916 w 8687356"/>
              <a:gd name="connsiteY53" fmla="*/ 6439627 h 6439627"/>
              <a:gd name="connsiteX54" fmla="*/ 2151815 w 8687356"/>
              <a:gd name="connsiteY54" fmla="*/ 6290497 h 6439627"/>
              <a:gd name="connsiteX55" fmla="*/ 1895013 w 8687356"/>
              <a:gd name="connsiteY55" fmla="*/ 5845703 h 6439627"/>
              <a:gd name="connsiteX56" fmla="*/ 1899669 w 8687356"/>
              <a:gd name="connsiteY56" fmla="*/ 5326361 h 6439627"/>
              <a:gd name="connsiteX57" fmla="*/ 3349069 w 8687356"/>
              <a:gd name="connsiteY57" fmla="*/ 2801330 h 6439627"/>
              <a:gd name="connsiteX58" fmla="*/ 3794942 w 8687356"/>
              <a:gd name="connsiteY58" fmla="*/ 2543905 h 6439627"/>
              <a:gd name="connsiteX59" fmla="*/ 634940 w 8687356"/>
              <a:gd name="connsiteY59" fmla="*/ 2395105 h 6439627"/>
              <a:gd name="connsiteX60" fmla="*/ 1188015 w 8687356"/>
              <a:gd name="connsiteY60" fmla="*/ 2396492 h 6439627"/>
              <a:gd name="connsiteX61" fmla="*/ 1273897 w 8687356"/>
              <a:gd name="connsiteY61" fmla="*/ 2445054 h 6439627"/>
              <a:gd name="connsiteX62" fmla="*/ 1551037 w 8687356"/>
              <a:gd name="connsiteY62" fmla="*/ 2925075 h 6439627"/>
              <a:gd name="connsiteX63" fmla="*/ 1550752 w 8687356"/>
              <a:gd name="connsiteY63" fmla="*/ 3024769 h 6439627"/>
              <a:gd name="connsiteX64" fmla="*/ 1274816 w 8687356"/>
              <a:gd name="connsiteY64" fmla="*/ 3503403 h 6439627"/>
              <a:gd name="connsiteX65" fmla="*/ 1190116 w 8687356"/>
              <a:gd name="connsiteY65" fmla="*/ 3552304 h 6439627"/>
              <a:gd name="connsiteX66" fmla="*/ 637639 w 8687356"/>
              <a:gd name="connsiteY66" fmla="*/ 3551955 h 6439627"/>
              <a:gd name="connsiteX67" fmla="*/ 551158 w 8687356"/>
              <a:gd name="connsiteY67" fmla="*/ 3502355 h 6439627"/>
              <a:gd name="connsiteX68" fmla="*/ 274018 w 8687356"/>
              <a:gd name="connsiteY68" fmla="*/ 3022335 h 6439627"/>
              <a:gd name="connsiteX69" fmla="*/ 274903 w 8687356"/>
              <a:gd name="connsiteY69" fmla="*/ 2923678 h 6439627"/>
              <a:gd name="connsiteX70" fmla="*/ 550240 w 8687356"/>
              <a:gd name="connsiteY70" fmla="*/ 2444007 h 6439627"/>
              <a:gd name="connsiteX71" fmla="*/ 634940 w 8687356"/>
              <a:gd name="connsiteY71" fmla="*/ 2395105 h 6439627"/>
              <a:gd name="connsiteX72" fmla="*/ 2521339 w 8687356"/>
              <a:gd name="connsiteY72" fmla="*/ 1975621 h 6439627"/>
              <a:gd name="connsiteX73" fmla="*/ 2985874 w 8687356"/>
              <a:gd name="connsiteY73" fmla="*/ 1976785 h 6439627"/>
              <a:gd name="connsiteX74" fmla="*/ 3058007 w 8687356"/>
              <a:gd name="connsiteY74" fmla="*/ 2017574 h 6439627"/>
              <a:gd name="connsiteX75" fmla="*/ 3290779 w 8687356"/>
              <a:gd name="connsiteY75" fmla="*/ 2420748 h 6439627"/>
              <a:gd name="connsiteX76" fmla="*/ 3290540 w 8687356"/>
              <a:gd name="connsiteY76" fmla="*/ 2504482 h 6439627"/>
              <a:gd name="connsiteX77" fmla="*/ 3058778 w 8687356"/>
              <a:gd name="connsiteY77" fmla="*/ 2906492 h 6439627"/>
              <a:gd name="connsiteX78" fmla="*/ 2987637 w 8687356"/>
              <a:gd name="connsiteY78" fmla="*/ 2947565 h 6439627"/>
              <a:gd name="connsiteX79" fmla="*/ 2523606 w 8687356"/>
              <a:gd name="connsiteY79" fmla="*/ 2947271 h 6439627"/>
              <a:gd name="connsiteX80" fmla="*/ 2450970 w 8687356"/>
              <a:gd name="connsiteY80" fmla="*/ 2905612 h 6439627"/>
              <a:gd name="connsiteX81" fmla="*/ 2218197 w 8687356"/>
              <a:gd name="connsiteY81" fmla="*/ 2502438 h 6439627"/>
              <a:gd name="connsiteX82" fmla="*/ 2218941 w 8687356"/>
              <a:gd name="connsiteY82" fmla="*/ 2419574 h 6439627"/>
              <a:gd name="connsiteX83" fmla="*/ 2450199 w 8687356"/>
              <a:gd name="connsiteY83" fmla="*/ 2016694 h 6439627"/>
              <a:gd name="connsiteX84" fmla="*/ 2521339 w 8687356"/>
              <a:gd name="connsiteY84" fmla="*/ 1975621 h 6439627"/>
              <a:gd name="connsiteX85" fmla="*/ 3564142 w 8687356"/>
              <a:gd name="connsiteY85" fmla="*/ 34 h 6439627"/>
              <a:gd name="connsiteX86" fmla="*/ 4738405 w 8687356"/>
              <a:gd name="connsiteY86" fmla="*/ 2977 h 6439627"/>
              <a:gd name="connsiteX87" fmla="*/ 4920745 w 8687356"/>
              <a:gd name="connsiteY87" fmla="*/ 106084 h 6439627"/>
              <a:gd name="connsiteX88" fmla="*/ 5509155 w 8687356"/>
              <a:gd name="connsiteY88" fmla="*/ 1125240 h 6439627"/>
              <a:gd name="connsiteX89" fmla="*/ 5508549 w 8687356"/>
              <a:gd name="connsiteY89" fmla="*/ 1336906 h 6439627"/>
              <a:gd name="connsiteX90" fmla="*/ 4922696 w 8687356"/>
              <a:gd name="connsiteY90" fmla="*/ 2353119 h 6439627"/>
              <a:gd name="connsiteX91" fmla="*/ 4742864 w 8687356"/>
              <a:gd name="connsiteY91" fmla="*/ 2456945 h 6439627"/>
              <a:gd name="connsiteX92" fmla="*/ 3569871 w 8687356"/>
              <a:gd name="connsiteY92" fmla="*/ 2456203 h 6439627"/>
              <a:gd name="connsiteX93" fmla="*/ 3386259 w 8687356"/>
              <a:gd name="connsiteY93" fmla="*/ 2350896 h 6439627"/>
              <a:gd name="connsiteX94" fmla="*/ 2797848 w 8687356"/>
              <a:gd name="connsiteY94" fmla="*/ 1331739 h 6439627"/>
              <a:gd name="connsiteX95" fmla="*/ 2799727 w 8687356"/>
              <a:gd name="connsiteY95" fmla="*/ 1122274 h 6439627"/>
              <a:gd name="connsiteX96" fmla="*/ 3384310 w 8687356"/>
              <a:gd name="connsiteY96" fmla="*/ 103860 h 6439627"/>
              <a:gd name="connsiteX97" fmla="*/ 3564142 w 8687356"/>
              <a:gd name="connsiteY97" fmla="*/ 34 h 6439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8687356" h="6439627">
                <a:moveTo>
                  <a:pt x="0" y="5592682"/>
                </a:moveTo>
                <a:lnTo>
                  <a:pt x="186296" y="5593149"/>
                </a:lnTo>
                <a:cubicBezTo>
                  <a:pt x="510155" y="5593961"/>
                  <a:pt x="893987" y="5594923"/>
                  <a:pt x="1348900" y="5596063"/>
                </a:cubicBezTo>
                <a:cubicBezTo>
                  <a:pt x="1534387" y="5590847"/>
                  <a:pt x="1709614" y="5693431"/>
                  <a:pt x="1800991" y="5851702"/>
                </a:cubicBezTo>
                <a:cubicBezTo>
                  <a:pt x="1800991" y="5851702"/>
                  <a:pt x="1800991" y="5851702"/>
                  <a:pt x="2106366" y="6380627"/>
                </a:cubicBezTo>
                <a:lnTo>
                  <a:pt x="2140430" y="6439627"/>
                </a:lnTo>
                <a:lnTo>
                  <a:pt x="0" y="6439627"/>
                </a:lnTo>
                <a:close/>
                <a:moveTo>
                  <a:pt x="693821" y="3646328"/>
                </a:moveTo>
                <a:cubicBezTo>
                  <a:pt x="693821" y="3646328"/>
                  <a:pt x="693821" y="3646328"/>
                  <a:pt x="1586357" y="3648566"/>
                </a:cubicBezTo>
                <a:cubicBezTo>
                  <a:pt x="1643220" y="3646968"/>
                  <a:pt x="1696937" y="3678416"/>
                  <a:pt x="1724950" y="3726935"/>
                </a:cubicBezTo>
                <a:cubicBezTo>
                  <a:pt x="1724950" y="3726935"/>
                  <a:pt x="1724950" y="3726935"/>
                  <a:pt x="2172189" y="4501577"/>
                </a:cubicBezTo>
                <a:cubicBezTo>
                  <a:pt x="2201168" y="4551769"/>
                  <a:pt x="2200578" y="4612341"/>
                  <a:pt x="2171729" y="4662459"/>
                </a:cubicBezTo>
                <a:cubicBezTo>
                  <a:pt x="2171729" y="4662459"/>
                  <a:pt x="2171729" y="4662459"/>
                  <a:pt x="1726432" y="5434863"/>
                </a:cubicBezTo>
                <a:cubicBezTo>
                  <a:pt x="1699249" y="5484020"/>
                  <a:pt x="1645909" y="5514815"/>
                  <a:pt x="1589746" y="5513779"/>
                </a:cubicBezTo>
                <a:cubicBezTo>
                  <a:pt x="1589746" y="5513779"/>
                  <a:pt x="1589746" y="5513779"/>
                  <a:pt x="698177" y="5513215"/>
                </a:cubicBezTo>
                <a:cubicBezTo>
                  <a:pt x="640348" y="5513140"/>
                  <a:pt x="587596" y="5483366"/>
                  <a:pt x="558617" y="5433172"/>
                </a:cubicBezTo>
                <a:cubicBezTo>
                  <a:pt x="558617" y="5433172"/>
                  <a:pt x="558617" y="5433172"/>
                  <a:pt x="111378" y="4658531"/>
                </a:cubicBezTo>
                <a:cubicBezTo>
                  <a:pt x="83365" y="4610012"/>
                  <a:pt x="82990" y="4547767"/>
                  <a:pt x="112805" y="4499321"/>
                </a:cubicBezTo>
                <a:cubicBezTo>
                  <a:pt x="112805" y="4499321"/>
                  <a:pt x="112805" y="4499321"/>
                  <a:pt x="557135" y="3725244"/>
                </a:cubicBezTo>
                <a:cubicBezTo>
                  <a:pt x="584319" y="3676088"/>
                  <a:pt x="637659" y="3645292"/>
                  <a:pt x="693821" y="3646328"/>
                </a:cubicBezTo>
                <a:close/>
                <a:moveTo>
                  <a:pt x="1975378" y="3263784"/>
                </a:moveTo>
                <a:cubicBezTo>
                  <a:pt x="1975378" y="3263784"/>
                  <a:pt x="1975378" y="3263784"/>
                  <a:pt x="2292917" y="3264581"/>
                </a:cubicBezTo>
                <a:cubicBezTo>
                  <a:pt x="2313148" y="3264012"/>
                  <a:pt x="2332259" y="3275200"/>
                  <a:pt x="2342225" y="3292462"/>
                </a:cubicBezTo>
                <a:cubicBezTo>
                  <a:pt x="2342225" y="3292462"/>
                  <a:pt x="2342225" y="3292462"/>
                  <a:pt x="2501341" y="3568059"/>
                </a:cubicBezTo>
                <a:cubicBezTo>
                  <a:pt x="2511651" y="3585916"/>
                  <a:pt x="2511441" y="3607466"/>
                  <a:pt x="2501177" y="3625297"/>
                </a:cubicBezTo>
                <a:cubicBezTo>
                  <a:pt x="2501177" y="3625297"/>
                  <a:pt x="2501177" y="3625297"/>
                  <a:pt x="2342753" y="3900096"/>
                </a:cubicBezTo>
                <a:cubicBezTo>
                  <a:pt x="2333082" y="3917585"/>
                  <a:pt x="2314104" y="3928542"/>
                  <a:pt x="2294123" y="3928173"/>
                </a:cubicBezTo>
                <a:cubicBezTo>
                  <a:pt x="2294123" y="3928173"/>
                  <a:pt x="2294123" y="3928173"/>
                  <a:pt x="1976927" y="3927972"/>
                </a:cubicBezTo>
                <a:cubicBezTo>
                  <a:pt x="1956353" y="3927946"/>
                  <a:pt x="1937585" y="3917353"/>
                  <a:pt x="1927275" y="3899495"/>
                </a:cubicBezTo>
                <a:cubicBezTo>
                  <a:pt x="1927275" y="3899495"/>
                  <a:pt x="1927275" y="3899495"/>
                  <a:pt x="1768160" y="3623899"/>
                </a:cubicBezTo>
                <a:cubicBezTo>
                  <a:pt x="1758193" y="3606636"/>
                  <a:pt x="1758060" y="3584492"/>
                  <a:pt x="1768668" y="3567256"/>
                </a:cubicBezTo>
                <a:cubicBezTo>
                  <a:pt x="1768668" y="3567256"/>
                  <a:pt x="1768668" y="3567256"/>
                  <a:pt x="1926748" y="3291861"/>
                </a:cubicBezTo>
                <a:cubicBezTo>
                  <a:pt x="1936419" y="3274372"/>
                  <a:pt x="1955397" y="3263416"/>
                  <a:pt x="1975378" y="3263784"/>
                </a:cubicBezTo>
                <a:close/>
                <a:moveTo>
                  <a:pt x="2130702" y="2828022"/>
                </a:moveTo>
                <a:cubicBezTo>
                  <a:pt x="2130702" y="2828022"/>
                  <a:pt x="2130702" y="2828022"/>
                  <a:pt x="2298374" y="2828442"/>
                </a:cubicBezTo>
                <a:cubicBezTo>
                  <a:pt x="2309057" y="2828143"/>
                  <a:pt x="2319148" y="2834050"/>
                  <a:pt x="2324410" y="2843165"/>
                </a:cubicBezTo>
                <a:cubicBezTo>
                  <a:pt x="2324410" y="2843165"/>
                  <a:pt x="2324410" y="2843165"/>
                  <a:pt x="2408429" y="2988689"/>
                </a:cubicBezTo>
                <a:cubicBezTo>
                  <a:pt x="2413873" y="2998119"/>
                  <a:pt x="2413762" y="3009498"/>
                  <a:pt x="2408342" y="3018913"/>
                </a:cubicBezTo>
                <a:cubicBezTo>
                  <a:pt x="2408342" y="3018913"/>
                  <a:pt x="2408342" y="3018913"/>
                  <a:pt x="2324689" y="3164017"/>
                </a:cubicBezTo>
                <a:cubicBezTo>
                  <a:pt x="2319583" y="3173251"/>
                  <a:pt x="2309561" y="3179037"/>
                  <a:pt x="2299011" y="3178842"/>
                </a:cubicBezTo>
                <a:cubicBezTo>
                  <a:pt x="2299011" y="3178842"/>
                  <a:pt x="2299011" y="3178842"/>
                  <a:pt x="2131520" y="3178736"/>
                </a:cubicBezTo>
                <a:cubicBezTo>
                  <a:pt x="2120657" y="3178722"/>
                  <a:pt x="2110746" y="3173129"/>
                  <a:pt x="2105302" y="3163699"/>
                </a:cubicBezTo>
                <a:cubicBezTo>
                  <a:pt x="2105302" y="3163699"/>
                  <a:pt x="2105302" y="3163699"/>
                  <a:pt x="2021284" y="3018175"/>
                </a:cubicBezTo>
                <a:cubicBezTo>
                  <a:pt x="2016021" y="3009060"/>
                  <a:pt x="2015951" y="2997367"/>
                  <a:pt x="2021552" y="2988265"/>
                </a:cubicBezTo>
                <a:cubicBezTo>
                  <a:pt x="2021552" y="2988265"/>
                  <a:pt x="2021552" y="2988265"/>
                  <a:pt x="2105024" y="2842847"/>
                </a:cubicBezTo>
                <a:cubicBezTo>
                  <a:pt x="2110131" y="2833613"/>
                  <a:pt x="2120152" y="2827827"/>
                  <a:pt x="2130702" y="2828022"/>
                </a:cubicBezTo>
                <a:close/>
                <a:moveTo>
                  <a:pt x="3794942" y="2543905"/>
                </a:moveTo>
                <a:cubicBezTo>
                  <a:pt x="3794942" y="2543905"/>
                  <a:pt x="3794942" y="2543905"/>
                  <a:pt x="6706383" y="2551204"/>
                </a:cubicBezTo>
                <a:cubicBezTo>
                  <a:pt x="6891871" y="2545988"/>
                  <a:pt x="7067096" y="2648572"/>
                  <a:pt x="7158474" y="2806842"/>
                </a:cubicBezTo>
                <a:cubicBezTo>
                  <a:pt x="7158474" y="2806842"/>
                  <a:pt x="7158474" y="2806842"/>
                  <a:pt x="8617364" y="5333715"/>
                </a:cubicBezTo>
                <a:cubicBezTo>
                  <a:pt x="8711893" y="5497443"/>
                  <a:pt x="8709969" y="5695027"/>
                  <a:pt x="8615859" y="5858514"/>
                </a:cubicBezTo>
                <a:cubicBezTo>
                  <a:pt x="8615859" y="5858514"/>
                  <a:pt x="8615859" y="5858514"/>
                  <a:pt x="8311811" y="6385912"/>
                </a:cubicBezTo>
                <a:lnTo>
                  <a:pt x="8280844" y="6439627"/>
                </a:lnTo>
                <a:lnTo>
                  <a:pt x="2237916" y="6439627"/>
                </a:lnTo>
                <a:lnTo>
                  <a:pt x="2151815" y="6290497"/>
                </a:lnTo>
                <a:cubicBezTo>
                  <a:pt x="2071676" y="6151692"/>
                  <a:pt x="1986194" y="6003633"/>
                  <a:pt x="1895013" y="5845703"/>
                </a:cubicBezTo>
                <a:cubicBezTo>
                  <a:pt x="1803636" y="5687432"/>
                  <a:pt x="1802408" y="5484390"/>
                  <a:pt x="1899669" y="5326361"/>
                </a:cubicBezTo>
                <a:cubicBezTo>
                  <a:pt x="1899669" y="5326361"/>
                  <a:pt x="1899669" y="5326361"/>
                  <a:pt x="3349069" y="2801330"/>
                </a:cubicBezTo>
                <a:cubicBezTo>
                  <a:pt x="3437742" y="2640982"/>
                  <a:pt x="3611741" y="2540524"/>
                  <a:pt x="3794942" y="2543905"/>
                </a:cubicBezTo>
                <a:close/>
                <a:moveTo>
                  <a:pt x="634940" y="2395105"/>
                </a:moveTo>
                <a:cubicBezTo>
                  <a:pt x="634940" y="2395105"/>
                  <a:pt x="634940" y="2395105"/>
                  <a:pt x="1188015" y="2396492"/>
                </a:cubicBezTo>
                <a:cubicBezTo>
                  <a:pt x="1223252" y="2395501"/>
                  <a:pt x="1256539" y="2414988"/>
                  <a:pt x="1273897" y="2445054"/>
                </a:cubicBezTo>
                <a:cubicBezTo>
                  <a:pt x="1273897" y="2445054"/>
                  <a:pt x="1273897" y="2445054"/>
                  <a:pt x="1551037" y="2925075"/>
                </a:cubicBezTo>
                <a:cubicBezTo>
                  <a:pt x="1568994" y="2956177"/>
                  <a:pt x="1568629" y="2993712"/>
                  <a:pt x="1550752" y="3024769"/>
                </a:cubicBezTo>
                <a:cubicBezTo>
                  <a:pt x="1550752" y="3024769"/>
                  <a:pt x="1550752" y="3024769"/>
                  <a:pt x="1274816" y="3503403"/>
                </a:cubicBezTo>
                <a:cubicBezTo>
                  <a:pt x="1257971" y="3533863"/>
                  <a:pt x="1224917" y="3552947"/>
                  <a:pt x="1190116" y="3552304"/>
                </a:cubicBezTo>
                <a:cubicBezTo>
                  <a:pt x="1190116" y="3552304"/>
                  <a:pt x="1190116" y="3552304"/>
                  <a:pt x="637639" y="3551955"/>
                </a:cubicBezTo>
                <a:cubicBezTo>
                  <a:pt x="601804" y="3551909"/>
                  <a:pt x="569115" y="3533458"/>
                  <a:pt x="551158" y="3502355"/>
                </a:cubicBezTo>
                <a:cubicBezTo>
                  <a:pt x="551158" y="3502355"/>
                  <a:pt x="551158" y="3502355"/>
                  <a:pt x="274018" y="3022335"/>
                </a:cubicBezTo>
                <a:cubicBezTo>
                  <a:pt x="256660" y="2992269"/>
                  <a:pt x="256426" y="2953698"/>
                  <a:pt x="274903" y="2923678"/>
                </a:cubicBezTo>
                <a:cubicBezTo>
                  <a:pt x="274903" y="2923678"/>
                  <a:pt x="274903" y="2923678"/>
                  <a:pt x="550240" y="2444007"/>
                </a:cubicBezTo>
                <a:cubicBezTo>
                  <a:pt x="567085" y="2413547"/>
                  <a:pt x="600139" y="2394463"/>
                  <a:pt x="634940" y="2395105"/>
                </a:cubicBezTo>
                <a:close/>
                <a:moveTo>
                  <a:pt x="2521339" y="1975621"/>
                </a:moveTo>
                <a:cubicBezTo>
                  <a:pt x="2521339" y="1975621"/>
                  <a:pt x="2521339" y="1975621"/>
                  <a:pt x="2985874" y="1976785"/>
                </a:cubicBezTo>
                <a:cubicBezTo>
                  <a:pt x="3015469" y="1975952"/>
                  <a:pt x="3043427" y="1992321"/>
                  <a:pt x="3058007" y="2017574"/>
                </a:cubicBezTo>
                <a:cubicBezTo>
                  <a:pt x="3058007" y="2017574"/>
                  <a:pt x="3058007" y="2017574"/>
                  <a:pt x="3290779" y="2420748"/>
                </a:cubicBezTo>
                <a:cubicBezTo>
                  <a:pt x="3305862" y="2446871"/>
                  <a:pt x="3305555" y="2478396"/>
                  <a:pt x="3290540" y="2504482"/>
                </a:cubicBezTo>
                <a:cubicBezTo>
                  <a:pt x="3290540" y="2504482"/>
                  <a:pt x="3290540" y="2504482"/>
                  <a:pt x="3058778" y="2906492"/>
                </a:cubicBezTo>
                <a:cubicBezTo>
                  <a:pt x="3044630" y="2932076"/>
                  <a:pt x="3016868" y="2948104"/>
                  <a:pt x="2987637" y="2947565"/>
                </a:cubicBezTo>
                <a:cubicBezTo>
                  <a:pt x="2987637" y="2947565"/>
                  <a:pt x="2987637" y="2947565"/>
                  <a:pt x="2523606" y="2947271"/>
                </a:cubicBezTo>
                <a:cubicBezTo>
                  <a:pt x="2493508" y="2947232"/>
                  <a:pt x="2466052" y="2931735"/>
                  <a:pt x="2450970" y="2905612"/>
                </a:cubicBezTo>
                <a:cubicBezTo>
                  <a:pt x="2450970" y="2905612"/>
                  <a:pt x="2450970" y="2905612"/>
                  <a:pt x="2218197" y="2502438"/>
                </a:cubicBezTo>
                <a:cubicBezTo>
                  <a:pt x="2203617" y="2477185"/>
                  <a:pt x="2203422" y="2444788"/>
                  <a:pt x="2218941" y="2419574"/>
                </a:cubicBezTo>
                <a:cubicBezTo>
                  <a:pt x="2218941" y="2419574"/>
                  <a:pt x="2218941" y="2419574"/>
                  <a:pt x="2450199" y="2016694"/>
                </a:cubicBezTo>
                <a:cubicBezTo>
                  <a:pt x="2464347" y="1991110"/>
                  <a:pt x="2492109" y="1975081"/>
                  <a:pt x="2521339" y="1975621"/>
                </a:cubicBezTo>
                <a:close/>
                <a:moveTo>
                  <a:pt x="3564142" y="34"/>
                </a:moveTo>
                <a:cubicBezTo>
                  <a:pt x="3564142" y="34"/>
                  <a:pt x="3564142" y="34"/>
                  <a:pt x="4738405" y="2977"/>
                </a:cubicBezTo>
                <a:cubicBezTo>
                  <a:pt x="4813218" y="874"/>
                  <a:pt x="4883890" y="42249"/>
                  <a:pt x="4920745" y="106084"/>
                </a:cubicBezTo>
                <a:cubicBezTo>
                  <a:pt x="4920745" y="106084"/>
                  <a:pt x="4920745" y="106084"/>
                  <a:pt x="5509155" y="1125240"/>
                </a:cubicBezTo>
                <a:cubicBezTo>
                  <a:pt x="5547281" y="1191277"/>
                  <a:pt x="5546507" y="1270967"/>
                  <a:pt x="5508549" y="1336906"/>
                </a:cubicBezTo>
                <a:cubicBezTo>
                  <a:pt x="5508549" y="1336906"/>
                  <a:pt x="5508549" y="1336906"/>
                  <a:pt x="4922696" y="2353119"/>
                </a:cubicBezTo>
                <a:cubicBezTo>
                  <a:pt x="4886932" y="2417792"/>
                  <a:pt x="4816753" y="2458309"/>
                  <a:pt x="4742864" y="2456945"/>
                </a:cubicBezTo>
                <a:cubicBezTo>
                  <a:pt x="4742864" y="2456945"/>
                  <a:pt x="4742864" y="2456945"/>
                  <a:pt x="3569871" y="2456203"/>
                </a:cubicBezTo>
                <a:cubicBezTo>
                  <a:pt x="3493788" y="2456106"/>
                  <a:pt x="3424385" y="2416932"/>
                  <a:pt x="3386259" y="2350896"/>
                </a:cubicBezTo>
                <a:cubicBezTo>
                  <a:pt x="3386259" y="2350896"/>
                  <a:pt x="3386259" y="2350896"/>
                  <a:pt x="2797848" y="1331739"/>
                </a:cubicBezTo>
                <a:cubicBezTo>
                  <a:pt x="2760993" y="1267904"/>
                  <a:pt x="2760499" y="1186012"/>
                  <a:pt x="2799727" y="1122274"/>
                </a:cubicBezTo>
                <a:cubicBezTo>
                  <a:pt x="2799727" y="1122274"/>
                  <a:pt x="2799727" y="1122274"/>
                  <a:pt x="3384310" y="103860"/>
                </a:cubicBezTo>
                <a:cubicBezTo>
                  <a:pt x="3420073" y="39188"/>
                  <a:pt x="3490251" y="-1330"/>
                  <a:pt x="3564142" y="3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Insert or Drag &amp; Drop Photo</a:t>
            </a:r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4081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divider slide title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07300" y="43868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‹Nº›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4517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B7C90C9-77F3-4C3C-97F8-425EF81FB7A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0"/>
            <a:ext cx="11795125" cy="6858000"/>
          </a:xfrm>
          <a:custGeom>
            <a:avLst/>
            <a:gdLst>
              <a:gd name="connsiteX0" fmla="*/ 4729712 w 11795125"/>
              <a:gd name="connsiteY0" fmla="*/ 4417922 h 6858000"/>
              <a:gd name="connsiteX1" fmla="*/ 7234278 w 11795125"/>
              <a:gd name="connsiteY1" fmla="*/ 4419507 h 6858000"/>
              <a:gd name="connsiteX2" fmla="*/ 7626325 w 11795125"/>
              <a:gd name="connsiteY2" fmla="*/ 4644358 h 6858000"/>
              <a:gd name="connsiteX3" fmla="*/ 8882694 w 11795125"/>
              <a:gd name="connsiteY3" fmla="*/ 6820455 h 6858000"/>
              <a:gd name="connsiteX4" fmla="*/ 8898077 w 11795125"/>
              <a:gd name="connsiteY4" fmla="*/ 6858000 h 6858000"/>
              <a:gd name="connsiteX5" fmla="*/ 3070863 w 11795125"/>
              <a:gd name="connsiteY5" fmla="*/ 6858000 h 6858000"/>
              <a:gd name="connsiteX6" fmla="*/ 3094823 w 11795125"/>
              <a:gd name="connsiteY6" fmla="*/ 6809422 h 6858000"/>
              <a:gd name="connsiteX7" fmla="*/ 4345735 w 11795125"/>
              <a:gd name="connsiteY7" fmla="*/ 4639611 h 6858000"/>
              <a:gd name="connsiteX8" fmla="*/ 4729712 w 11795125"/>
              <a:gd name="connsiteY8" fmla="*/ 4417922 h 6858000"/>
              <a:gd name="connsiteX9" fmla="*/ 2031302 w 11795125"/>
              <a:gd name="connsiteY9" fmla="*/ 2039301 h 6858000"/>
              <a:gd name="connsiteX10" fmla="*/ 2747265 w 11795125"/>
              <a:gd name="connsiteY10" fmla="*/ 2039754 h 6858000"/>
              <a:gd name="connsiteX11" fmla="*/ 2859337 w 11795125"/>
              <a:gd name="connsiteY11" fmla="*/ 2104031 h 6858000"/>
              <a:gd name="connsiteX12" fmla="*/ 3218486 w 11795125"/>
              <a:gd name="connsiteY12" fmla="*/ 2726096 h 6858000"/>
              <a:gd name="connsiteX13" fmla="*/ 3217340 w 11795125"/>
              <a:gd name="connsiteY13" fmla="*/ 2853948 h 6858000"/>
              <a:gd name="connsiteX14" fmla="*/ 2860527 w 11795125"/>
              <a:gd name="connsiteY14" fmla="*/ 3475560 h 6858000"/>
              <a:gd name="connsiteX15" fmla="*/ 2750762 w 11795125"/>
              <a:gd name="connsiteY15" fmla="*/ 3538933 h 6858000"/>
              <a:gd name="connsiteX16" fmla="*/ 2034023 w 11795125"/>
              <a:gd name="connsiteY16" fmla="*/ 3537136 h 6858000"/>
              <a:gd name="connsiteX17" fmla="*/ 1922728 w 11795125"/>
              <a:gd name="connsiteY17" fmla="*/ 3474202 h 6858000"/>
              <a:gd name="connsiteX18" fmla="*/ 1563578 w 11795125"/>
              <a:gd name="connsiteY18" fmla="*/ 2852137 h 6858000"/>
              <a:gd name="connsiteX19" fmla="*/ 1563948 w 11795125"/>
              <a:gd name="connsiteY19" fmla="*/ 2722942 h 6858000"/>
              <a:gd name="connsiteX20" fmla="*/ 1921537 w 11795125"/>
              <a:gd name="connsiteY20" fmla="*/ 2102674 h 6858000"/>
              <a:gd name="connsiteX21" fmla="*/ 2031302 w 11795125"/>
              <a:gd name="connsiteY21" fmla="*/ 2039301 h 6858000"/>
              <a:gd name="connsiteX22" fmla="*/ 9343478 w 11795125"/>
              <a:gd name="connsiteY22" fmla="*/ 1795745 h 6858000"/>
              <a:gd name="connsiteX23" fmla="*/ 11620502 w 11795125"/>
              <a:gd name="connsiteY23" fmla="*/ 1797185 h 6858000"/>
              <a:gd name="connsiteX24" fmla="*/ 11795125 w 11795125"/>
              <a:gd name="connsiteY24" fmla="*/ 1797296 h 6858000"/>
              <a:gd name="connsiteX25" fmla="*/ 11795125 w 11795125"/>
              <a:gd name="connsiteY25" fmla="*/ 6858000 h 6858000"/>
              <a:gd name="connsiteX26" fmla="*/ 8996698 w 11795125"/>
              <a:gd name="connsiteY26" fmla="*/ 6858000 h 6858000"/>
              <a:gd name="connsiteX27" fmla="*/ 8963663 w 11795125"/>
              <a:gd name="connsiteY27" fmla="*/ 6815289 h 6858000"/>
              <a:gd name="connsiteX28" fmla="*/ 7707295 w 11795125"/>
              <a:gd name="connsiteY28" fmla="*/ 4639193 h 6858000"/>
              <a:gd name="connsiteX29" fmla="*/ 7708590 w 11795125"/>
              <a:gd name="connsiteY29" fmla="*/ 4187244 h 6858000"/>
              <a:gd name="connsiteX30" fmla="*/ 8959501 w 11795125"/>
              <a:gd name="connsiteY30" fmla="*/ 2017434 h 6858000"/>
              <a:gd name="connsiteX31" fmla="*/ 9343478 w 11795125"/>
              <a:gd name="connsiteY31" fmla="*/ 1795745 h 6858000"/>
              <a:gd name="connsiteX32" fmla="*/ 3102644 w 11795125"/>
              <a:gd name="connsiteY32" fmla="*/ 1739841 h 6858000"/>
              <a:gd name="connsiteX33" fmla="*/ 3385876 w 11795125"/>
              <a:gd name="connsiteY33" fmla="*/ 1740020 h 6858000"/>
              <a:gd name="connsiteX34" fmla="*/ 3430211 w 11795125"/>
              <a:gd name="connsiteY34" fmla="*/ 1765448 h 6858000"/>
              <a:gd name="connsiteX35" fmla="*/ 3572289 w 11795125"/>
              <a:gd name="connsiteY35" fmla="*/ 2011533 h 6858000"/>
              <a:gd name="connsiteX36" fmla="*/ 3571836 w 11795125"/>
              <a:gd name="connsiteY36" fmla="*/ 2062111 h 6858000"/>
              <a:gd name="connsiteX37" fmla="*/ 3430681 w 11795125"/>
              <a:gd name="connsiteY37" fmla="*/ 2308019 h 6858000"/>
              <a:gd name="connsiteX38" fmla="*/ 3387260 w 11795125"/>
              <a:gd name="connsiteY38" fmla="*/ 2333088 h 6858000"/>
              <a:gd name="connsiteX39" fmla="*/ 3103720 w 11795125"/>
              <a:gd name="connsiteY39" fmla="*/ 2332378 h 6858000"/>
              <a:gd name="connsiteX40" fmla="*/ 3059693 w 11795125"/>
              <a:gd name="connsiteY40" fmla="*/ 2307481 h 6858000"/>
              <a:gd name="connsiteX41" fmla="*/ 2917615 w 11795125"/>
              <a:gd name="connsiteY41" fmla="*/ 2061395 h 6858000"/>
              <a:gd name="connsiteX42" fmla="*/ 2917761 w 11795125"/>
              <a:gd name="connsiteY42" fmla="*/ 2010286 h 6858000"/>
              <a:gd name="connsiteX43" fmla="*/ 3059222 w 11795125"/>
              <a:gd name="connsiteY43" fmla="*/ 1764910 h 6858000"/>
              <a:gd name="connsiteX44" fmla="*/ 3102644 w 11795125"/>
              <a:gd name="connsiteY44" fmla="*/ 1739841 h 6858000"/>
              <a:gd name="connsiteX45" fmla="*/ 3522963 w 11795125"/>
              <a:gd name="connsiteY45" fmla="*/ 1598675 h 6858000"/>
              <a:gd name="connsiteX46" fmla="*/ 3625194 w 11795125"/>
              <a:gd name="connsiteY46" fmla="*/ 1598740 h 6858000"/>
              <a:gd name="connsiteX47" fmla="*/ 3641197 w 11795125"/>
              <a:gd name="connsiteY47" fmla="*/ 1607918 h 6858000"/>
              <a:gd name="connsiteX48" fmla="*/ 3692479 w 11795125"/>
              <a:gd name="connsiteY48" fmla="*/ 1696742 h 6858000"/>
              <a:gd name="connsiteX49" fmla="*/ 3692315 w 11795125"/>
              <a:gd name="connsiteY49" fmla="*/ 1714998 h 6858000"/>
              <a:gd name="connsiteX50" fmla="*/ 3641367 w 11795125"/>
              <a:gd name="connsiteY50" fmla="*/ 1803757 h 6858000"/>
              <a:gd name="connsiteX51" fmla="*/ 3625694 w 11795125"/>
              <a:gd name="connsiteY51" fmla="*/ 1812806 h 6858000"/>
              <a:gd name="connsiteX52" fmla="*/ 3523352 w 11795125"/>
              <a:gd name="connsiteY52" fmla="*/ 1812549 h 6858000"/>
              <a:gd name="connsiteX53" fmla="*/ 3507459 w 11795125"/>
              <a:gd name="connsiteY53" fmla="*/ 1803563 h 6858000"/>
              <a:gd name="connsiteX54" fmla="*/ 3456177 w 11795125"/>
              <a:gd name="connsiteY54" fmla="*/ 1714739 h 6858000"/>
              <a:gd name="connsiteX55" fmla="*/ 3456230 w 11795125"/>
              <a:gd name="connsiteY55" fmla="*/ 1696292 h 6858000"/>
              <a:gd name="connsiteX56" fmla="*/ 3507290 w 11795125"/>
              <a:gd name="connsiteY56" fmla="*/ 1607724 h 6858000"/>
              <a:gd name="connsiteX57" fmla="*/ 3522963 w 11795125"/>
              <a:gd name="connsiteY57" fmla="*/ 1598675 h 6858000"/>
              <a:gd name="connsiteX58" fmla="*/ 4199803 w 11795125"/>
              <a:gd name="connsiteY58" fmla="*/ 1370724 h 6858000"/>
              <a:gd name="connsiteX59" fmla="*/ 4537019 w 11795125"/>
              <a:gd name="connsiteY59" fmla="*/ 1370938 h 6858000"/>
              <a:gd name="connsiteX60" fmla="*/ 4589804 w 11795125"/>
              <a:gd name="connsiteY60" fmla="*/ 1401211 h 6858000"/>
              <a:gd name="connsiteX61" fmla="*/ 4758963 w 11795125"/>
              <a:gd name="connsiteY61" fmla="*/ 1694203 h 6858000"/>
              <a:gd name="connsiteX62" fmla="*/ 4758423 w 11795125"/>
              <a:gd name="connsiteY62" fmla="*/ 1754421 h 6858000"/>
              <a:gd name="connsiteX63" fmla="*/ 4590365 w 11795125"/>
              <a:gd name="connsiteY63" fmla="*/ 2047199 h 6858000"/>
              <a:gd name="connsiteX64" fmla="*/ 4538665 w 11795125"/>
              <a:gd name="connsiteY64" fmla="*/ 2077046 h 6858000"/>
              <a:gd name="connsiteX65" fmla="*/ 4201084 w 11795125"/>
              <a:gd name="connsiteY65" fmla="*/ 2076201 h 6858000"/>
              <a:gd name="connsiteX66" fmla="*/ 4148664 w 11795125"/>
              <a:gd name="connsiteY66" fmla="*/ 2046559 h 6858000"/>
              <a:gd name="connsiteX67" fmla="*/ 3979505 w 11795125"/>
              <a:gd name="connsiteY67" fmla="*/ 1753567 h 6858000"/>
              <a:gd name="connsiteX68" fmla="*/ 3979680 w 11795125"/>
              <a:gd name="connsiteY68" fmla="*/ 1692718 h 6858000"/>
              <a:gd name="connsiteX69" fmla="*/ 4148104 w 11795125"/>
              <a:gd name="connsiteY69" fmla="*/ 1400573 h 6858000"/>
              <a:gd name="connsiteX70" fmla="*/ 4199803 w 11795125"/>
              <a:gd name="connsiteY70" fmla="*/ 1370724 h 6858000"/>
              <a:gd name="connsiteX71" fmla="*/ 3525946 w 11795125"/>
              <a:gd name="connsiteY71" fmla="*/ 1141304 h 6858000"/>
              <a:gd name="connsiteX72" fmla="*/ 3719554 w 11795125"/>
              <a:gd name="connsiteY72" fmla="*/ 1141427 h 6858000"/>
              <a:gd name="connsiteX73" fmla="*/ 3749860 w 11795125"/>
              <a:gd name="connsiteY73" fmla="*/ 1158808 h 6858000"/>
              <a:gd name="connsiteX74" fmla="*/ 3846980 w 11795125"/>
              <a:gd name="connsiteY74" fmla="*/ 1327024 h 6858000"/>
              <a:gd name="connsiteX75" fmla="*/ 3846670 w 11795125"/>
              <a:gd name="connsiteY75" fmla="*/ 1361598 h 6858000"/>
              <a:gd name="connsiteX76" fmla="*/ 3750182 w 11795125"/>
              <a:gd name="connsiteY76" fmla="*/ 1529691 h 6858000"/>
              <a:gd name="connsiteX77" fmla="*/ 3720499 w 11795125"/>
              <a:gd name="connsiteY77" fmla="*/ 1546828 h 6858000"/>
              <a:gd name="connsiteX78" fmla="*/ 3526682 w 11795125"/>
              <a:gd name="connsiteY78" fmla="*/ 1546343 h 6858000"/>
              <a:gd name="connsiteX79" fmla="*/ 3496586 w 11795125"/>
              <a:gd name="connsiteY79" fmla="*/ 1529324 h 6858000"/>
              <a:gd name="connsiteX80" fmla="*/ 3399466 w 11795125"/>
              <a:gd name="connsiteY80" fmla="*/ 1361108 h 6858000"/>
              <a:gd name="connsiteX81" fmla="*/ 3399566 w 11795125"/>
              <a:gd name="connsiteY81" fmla="*/ 1326172 h 6858000"/>
              <a:gd name="connsiteX82" fmla="*/ 3496264 w 11795125"/>
              <a:gd name="connsiteY82" fmla="*/ 1158441 h 6858000"/>
              <a:gd name="connsiteX83" fmla="*/ 3525946 w 11795125"/>
              <a:gd name="connsiteY83" fmla="*/ 1141304 h 6858000"/>
              <a:gd name="connsiteX84" fmla="*/ 3955878 w 11795125"/>
              <a:gd name="connsiteY84" fmla="*/ 173494 h 6858000"/>
              <a:gd name="connsiteX85" fmla="*/ 4500068 w 11795125"/>
              <a:gd name="connsiteY85" fmla="*/ 173838 h 6858000"/>
              <a:gd name="connsiteX86" fmla="*/ 4585252 w 11795125"/>
              <a:gd name="connsiteY86" fmla="*/ 222694 h 6858000"/>
              <a:gd name="connsiteX87" fmla="*/ 4858234 w 11795125"/>
              <a:gd name="connsiteY87" fmla="*/ 695514 h 6858000"/>
              <a:gd name="connsiteX88" fmla="*/ 4857363 w 11795125"/>
              <a:gd name="connsiteY88" fmla="*/ 792690 h 6858000"/>
              <a:gd name="connsiteX89" fmla="*/ 4586156 w 11795125"/>
              <a:gd name="connsiteY89" fmla="*/ 1265167 h 6858000"/>
              <a:gd name="connsiteX90" fmla="*/ 4502727 w 11795125"/>
              <a:gd name="connsiteY90" fmla="*/ 1313334 h 6858000"/>
              <a:gd name="connsiteX91" fmla="*/ 3957947 w 11795125"/>
              <a:gd name="connsiteY91" fmla="*/ 1311968 h 6858000"/>
              <a:gd name="connsiteX92" fmla="*/ 3873354 w 11795125"/>
              <a:gd name="connsiteY92" fmla="*/ 1264134 h 6858000"/>
              <a:gd name="connsiteX93" fmla="*/ 3600372 w 11795125"/>
              <a:gd name="connsiteY93" fmla="*/ 791315 h 6858000"/>
              <a:gd name="connsiteX94" fmla="*/ 3600653 w 11795125"/>
              <a:gd name="connsiteY94" fmla="*/ 693116 h 6858000"/>
              <a:gd name="connsiteX95" fmla="*/ 3872449 w 11795125"/>
              <a:gd name="connsiteY95" fmla="*/ 221662 h 6858000"/>
              <a:gd name="connsiteX96" fmla="*/ 3955878 w 11795125"/>
              <a:gd name="connsiteY96" fmla="*/ 173494 h 6858000"/>
              <a:gd name="connsiteX97" fmla="*/ 3852283 w 11795125"/>
              <a:gd name="connsiteY97" fmla="*/ 0 h 6858000"/>
              <a:gd name="connsiteX98" fmla="*/ 6130031 w 11795125"/>
              <a:gd name="connsiteY98" fmla="*/ 0 h 6858000"/>
              <a:gd name="connsiteX99" fmla="*/ 6102465 w 11795125"/>
              <a:gd name="connsiteY99" fmla="*/ 36730 h 6858000"/>
              <a:gd name="connsiteX100" fmla="*/ 5879948 w 11795125"/>
              <a:gd name="connsiteY100" fmla="*/ 127724 h 6858000"/>
              <a:gd name="connsiteX101" fmla="*/ 4102884 w 11795125"/>
              <a:gd name="connsiteY101" fmla="*/ 123270 h 6858000"/>
              <a:gd name="connsiteX102" fmla="*/ 3877665 w 11795125"/>
              <a:gd name="connsiteY102" fmla="*/ 32818 h 6858000"/>
              <a:gd name="connsiteX103" fmla="*/ 0 w 11795125"/>
              <a:gd name="connsiteY103" fmla="*/ 0 h 6858000"/>
              <a:gd name="connsiteX104" fmla="*/ 3781476 w 11795125"/>
              <a:gd name="connsiteY104" fmla="*/ 0 h 6858000"/>
              <a:gd name="connsiteX105" fmla="*/ 3800985 w 11795125"/>
              <a:gd name="connsiteY105" fmla="*/ 47617 h 6858000"/>
              <a:gd name="connsiteX106" fmla="*/ 3766711 w 11795125"/>
              <a:gd name="connsiteY106" fmla="*/ 287889 h 6858000"/>
              <a:gd name="connsiteX107" fmla="*/ 2882037 w 11795125"/>
              <a:gd name="connsiteY107" fmla="*/ 1829098 h 6858000"/>
              <a:gd name="connsiteX108" fmla="*/ 2609888 w 11795125"/>
              <a:gd name="connsiteY108" fmla="*/ 1986223 h 6858000"/>
              <a:gd name="connsiteX109" fmla="*/ 832823 w 11795125"/>
              <a:gd name="connsiteY109" fmla="*/ 1981768 h 6858000"/>
              <a:gd name="connsiteX110" fmla="*/ 556879 w 11795125"/>
              <a:gd name="connsiteY110" fmla="*/ 1825733 h 6858000"/>
              <a:gd name="connsiteX111" fmla="*/ 79254 w 11795125"/>
              <a:gd name="connsiteY111" fmla="*/ 998462 h 6858000"/>
              <a:gd name="connsiteX112" fmla="*/ 0 w 11795125"/>
              <a:gd name="connsiteY112" fmla="*/ 8611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1795125" h="6858000">
                <a:moveTo>
                  <a:pt x="4729712" y="4417922"/>
                </a:moveTo>
                <a:cubicBezTo>
                  <a:pt x="4729712" y="4417922"/>
                  <a:pt x="4729712" y="4417922"/>
                  <a:pt x="7234278" y="4419507"/>
                </a:cubicBezTo>
                <a:cubicBezTo>
                  <a:pt x="7396730" y="4419716"/>
                  <a:pt x="7544918" y="4503359"/>
                  <a:pt x="7626325" y="4644358"/>
                </a:cubicBezTo>
                <a:cubicBezTo>
                  <a:pt x="7626325" y="4644358"/>
                  <a:pt x="7626325" y="4644358"/>
                  <a:pt x="8882694" y="6820455"/>
                </a:cubicBezTo>
                <a:lnTo>
                  <a:pt x="8898077" y="6858000"/>
                </a:lnTo>
                <a:lnTo>
                  <a:pt x="3070863" y="6858000"/>
                </a:lnTo>
                <a:lnTo>
                  <a:pt x="3094823" y="6809422"/>
                </a:lnTo>
                <a:cubicBezTo>
                  <a:pt x="3094823" y="6809422"/>
                  <a:pt x="3094823" y="6809422"/>
                  <a:pt x="4345735" y="4639611"/>
                </a:cubicBezTo>
                <a:cubicBezTo>
                  <a:pt x="4422097" y="4501523"/>
                  <a:pt x="4571941" y="4415010"/>
                  <a:pt x="4729712" y="4417922"/>
                </a:cubicBezTo>
                <a:close/>
                <a:moveTo>
                  <a:pt x="2031302" y="2039301"/>
                </a:moveTo>
                <a:cubicBezTo>
                  <a:pt x="2031302" y="2039301"/>
                  <a:pt x="2031302" y="2039301"/>
                  <a:pt x="2747265" y="2039754"/>
                </a:cubicBezTo>
                <a:cubicBezTo>
                  <a:pt x="2793703" y="2039814"/>
                  <a:pt x="2836066" y="2063724"/>
                  <a:pt x="2859337" y="2104031"/>
                </a:cubicBezTo>
                <a:cubicBezTo>
                  <a:pt x="2859337" y="2104031"/>
                  <a:pt x="2859337" y="2104031"/>
                  <a:pt x="3218486" y="2726096"/>
                </a:cubicBezTo>
                <a:cubicBezTo>
                  <a:pt x="3240981" y="2765058"/>
                  <a:pt x="3241283" y="2815045"/>
                  <a:pt x="3217340" y="2853948"/>
                </a:cubicBezTo>
                <a:cubicBezTo>
                  <a:pt x="3217340" y="2853948"/>
                  <a:pt x="3217340" y="2853948"/>
                  <a:pt x="2860527" y="3475560"/>
                </a:cubicBezTo>
                <a:cubicBezTo>
                  <a:pt x="2838697" y="3515034"/>
                  <a:pt x="2795862" y="3539765"/>
                  <a:pt x="2750762" y="3538933"/>
                </a:cubicBezTo>
                <a:cubicBezTo>
                  <a:pt x="2750762" y="3538933"/>
                  <a:pt x="2750762" y="3538933"/>
                  <a:pt x="2034023" y="3537136"/>
                </a:cubicBezTo>
                <a:cubicBezTo>
                  <a:pt x="1988359" y="3538420"/>
                  <a:pt x="1945223" y="3513165"/>
                  <a:pt x="1922728" y="3474202"/>
                </a:cubicBezTo>
                <a:cubicBezTo>
                  <a:pt x="1922728" y="3474202"/>
                  <a:pt x="1922728" y="3474202"/>
                  <a:pt x="1563578" y="2852137"/>
                </a:cubicBezTo>
                <a:cubicBezTo>
                  <a:pt x="1540307" y="2811831"/>
                  <a:pt x="1540780" y="2763190"/>
                  <a:pt x="1563948" y="2722942"/>
                </a:cubicBezTo>
                <a:cubicBezTo>
                  <a:pt x="1563948" y="2722942"/>
                  <a:pt x="1563948" y="2722942"/>
                  <a:pt x="1921537" y="2102674"/>
                </a:cubicBezTo>
                <a:cubicBezTo>
                  <a:pt x="1943366" y="2063199"/>
                  <a:pt x="1986202" y="2038468"/>
                  <a:pt x="2031302" y="2039301"/>
                </a:cubicBezTo>
                <a:close/>
                <a:moveTo>
                  <a:pt x="9343478" y="1795745"/>
                </a:moveTo>
                <a:cubicBezTo>
                  <a:pt x="9343478" y="1795745"/>
                  <a:pt x="9343478" y="1795745"/>
                  <a:pt x="11620502" y="1797185"/>
                </a:cubicBezTo>
                <a:lnTo>
                  <a:pt x="11795125" y="1797296"/>
                </a:lnTo>
                <a:lnTo>
                  <a:pt x="11795125" y="6858000"/>
                </a:lnTo>
                <a:lnTo>
                  <a:pt x="8996698" y="6858000"/>
                </a:lnTo>
                <a:lnTo>
                  <a:pt x="8963663" y="6815289"/>
                </a:lnTo>
                <a:cubicBezTo>
                  <a:pt x="8963663" y="6815289"/>
                  <a:pt x="8963663" y="6815289"/>
                  <a:pt x="7707295" y="4639193"/>
                </a:cubicBezTo>
                <a:cubicBezTo>
                  <a:pt x="7625888" y="4498193"/>
                  <a:pt x="7627546" y="4328036"/>
                  <a:pt x="7708590" y="4187244"/>
                </a:cubicBezTo>
                <a:cubicBezTo>
                  <a:pt x="7708590" y="4187244"/>
                  <a:pt x="7708590" y="4187244"/>
                  <a:pt x="8959501" y="2017434"/>
                </a:cubicBezTo>
                <a:cubicBezTo>
                  <a:pt x="9035863" y="1879345"/>
                  <a:pt x="9185707" y="1792833"/>
                  <a:pt x="9343478" y="1795745"/>
                </a:cubicBezTo>
                <a:close/>
                <a:moveTo>
                  <a:pt x="3102644" y="1739841"/>
                </a:moveTo>
                <a:cubicBezTo>
                  <a:pt x="3102644" y="1739841"/>
                  <a:pt x="3102644" y="1739841"/>
                  <a:pt x="3385876" y="1740020"/>
                </a:cubicBezTo>
                <a:cubicBezTo>
                  <a:pt x="3404247" y="1740043"/>
                  <a:pt x="3421005" y="1749503"/>
                  <a:pt x="3430211" y="1765448"/>
                </a:cubicBezTo>
                <a:cubicBezTo>
                  <a:pt x="3430211" y="1765448"/>
                  <a:pt x="3430211" y="1765448"/>
                  <a:pt x="3572289" y="2011533"/>
                </a:cubicBezTo>
                <a:cubicBezTo>
                  <a:pt x="3581188" y="2026948"/>
                  <a:pt x="3581308" y="2046721"/>
                  <a:pt x="3571836" y="2062111"/>
                </a:cubicBezTo>
                <a:cubicBezTo>
                  <a:pt x="3571836" y="2062111"/>
                  <a:pt x="3571836" y="2062111"/>
                  <a:pt x="3430681" y="2308019"/>
                </a:cubicBezTo>
                <a:cubicBezTo>
                  <a:pt x="3422046" y="2323634"/>
                  <a:pt x="3405101" y="2333418"/>
                  <a:pt x="3387260" y="2333088"/>
                </a:cubicBezTo>
                <a:cubicBezTo>
                  <a:pt x="3387260" y="2333088"/>
                  <a:pt x="3387260" y="2333088"/>
                  <a:pt x="3103720" y="2332378"/>
                </a:cubicBezTo>
                <a:cubicBezTo>
                  <a:pt x="3085656" y="2332886"/>
                  <a:pt x="3068592" y="2322895"/>
                  <a:pt x="3059693" y="2307481"/>
                </a:cubicBezTo>
                <a:cubicBezTo>
                  <a:pt x="3059693" y="2307481"/>
                  <a:pt x="3059693" y="2307481"/>
                  <a:pt x="2917615" y="2061395"/>
                </a:cubicBezTo>
                <a:cubicBezTo>
                  <a:pt x="2908409" y="2045450"/>
                  <a:pt x="2908596" y="2026208"/>
                  <a:pt x="2917761" y="2010286"/>
                </a:cubicBezTo>
                <a:cubicBezTo>
                  <a:pt x="2917761" y="2010286"/>
                  <a:pt x="2917761" y="2010286"/>
                  <a:pt x="3059222" y="1764910"/>
                </a:cubicBezTo>
                <a:cubicBezTo>
                  <a:pt x="3067857" y="1749295"/>
                  <a:pt x="3084803" y="1739511"/>
                  <a:pt x="3102644" y="1739841"/>
                </a:cubicBezTo>
                <a:close/>
                <a:moveTo>
                  <a:pt x="3522963" y="1598675"/>
                </a:moveTo>
                <a:cubicBezTo>
                  <a:pt x="3522963" y="1598675"/>
                  <a:pt x="3522963" y="1598675"/>
                  <a:pt x="3625194" y="1598740"/>
                </a:cubicBezTo>
                <a:cubicBezTo>
                  <a:pt x="3631826" y="1598748"/>
                  <a:pt x="3637874" y="1602162"/>
                  <a:pt x="3641197" y="1607918"/>
                </a:cubicBezTo>
                <a:cubicBezTo>
                  <a:pt x="3641197" y="1607918"/>
                  <a:pt x="3641197" y="1607918"/>
                  <a:pt x="3692479" y="1696742"/>
                </a:cubicBezTo>
                <a:cubicBezTo>
                  <a:pt x="3695691" y="1702305"/>
                  <a:pt x="3695735" y="1709443"/>
                  <a:pt x="3692315" y="1714998"/>
                </a:cubicBezTo>
                <a:cubicBezTo>
                  <a:pt x="3692315" y="1714998"/>
                  <a:pt x="3692315" y="1714998"/>
                  <a:pt x="3641367" y="1803757"/>
                </a:cubicBezTo>
                <a:cubicBezTo>
                  <a:pt x="3638250" y="1809393"/>
                  <a:pt x="3632134" y="1812924"/>
                  <a:pt x="3625694" y="1812806"/>
                </a:cubicBezTo>
                <a:cubicBezTo>
                  <a:pt x="3625694" y="1812806"/>
                  <a:pt x="3625694" y="1812806"/>
                  <a:pt x="3523352" y="1812549"/>
                </a:cubicBezTo>
                <a:cubicBezTo>
                  <a:pt x="3516832" y="1812733"/>
                  <a:pt x="3510671" y="1809127"/>
                  <a:pt x="3507459" y="1803563"/>
                </a:cubicBezTo>
                <a:cubicBezTo>
                  <a:pt x="3507459" y="1803563"/>
                  <a:pt x="3507459" y="1803563"/>
                  <a:pt x="3456177" y="1714739"/>
                </a:cubicBezTo>
                <a:cubicBezTo>
                  <a:pt x="3452854" y="1708984"/>
                  <a:pt x="3452922" y="1702038"/>
                  <a:pt x="3456230" y="1696292"/>
                </a:cubicBezTo>
                <a:cubicBezTo>
                  <a:pt x="3456230" y="1696292"/>
                  <a:pt x="3456230" y="1696292"/>
                  <a:pt x="3507290" y="1607724"/>
                </a:cubicBezTo>
                <a:cubicBezTo>
                  <a:pt x="3510406" y="1602087"/>
                  <a:pt x="3516523" y="1598556"/>
                  <a:pt x="3522963" y="1598675"/>
                </a:cubicBezTo>
                <a:close/>
                <a:moveTo>
                  <a:pt x="4199803" y="1370724"/>
                </a:moveTo>
                <a:cubicBezTo>
                  <a:pt x="4199803" y="1370724"/>
                  <a:pt x="4199803" y="1370724"/>
                  <a:pt x="4537019" y="1370938"/>
                </a:cubicBezTo>
                <a:cubicBezTo>
                  <a:pt x="4558892" y="1370965"/>
                  <a:pt x="4578843" y="1382227"/>
                  <a:pt x="4589804" y="1401211"/>
                </a:cubicBezTo>
                <a:cubicBezTo>
                  <a:pt x="4589804" y="1401211"/>
                  <a:pt x="4589804" y="1401211"/>
                  <a:pt x="4758963" y="1694203"/>
                </a:cubicBezTo>
                <a:cubicBezTo>
                  <a:pt x="4769558" y="1712554"/>
                  <a:pt x="4769700" y="1736097"/>
                  <a:pt x="4758423" y="1754421"/>
                </a:cubicBezTo>
                <a:cubicBezTo>
                  <a:pt x="4758423" y="1754421"/>
                  <a:pt x="4758423" y="1754421"/>
                  <a:pt x="4590365" y="2047199"/>
                </a:cubicBezTo>
                <a:cubicBezTo>
                  <a:pt x="4580083" y="2065790"/>
                  <a:pt x="4559908" y="2077438"/>
                  <a:pt x="4538665" y="2077046"/>
                </a:cubicBezTo>
                <a:cubicBezTo>
                  <a:pt x="4538665" y="2077046"/>
                  <a:pt x="4538665" y="2077046"/>
                  <a:pt x="4201084" y="2076201"/>
                </a:cubicBezTo>
                <a:cubicBezTo>
                  <a:pt x="4179577" y="2076805"/>
                  <a:pt x="4159259" y="2064910"/>
                  <a:pt x="4148664" y="2046559"/>
                </a:cubicBezTo>
                <a:cubicBezTo>
                  <a:pt x="4148664" y="2046559"/>
                  <a:pt x="4148664" y="2046559"/>
                  <a:pt x="3979505" y="1753567"/>
                </a:cubicBezTo>
                <a:cubicBezTo>
                  <a:pt x="3968545" y="1734583"/>
                  <a:pt x="3968768" y="1711673"/>
                  <a:pt x="3979680" y="1692718"/>
                </a:cubicBezTo>
                <a:cubicBezTo>
                  <a:pt x="3979680" y="1692718"/>
                  <a:pt x="3979680" y="1692718"/>
                  <a:pt x="4148104" y="1400573"/>
                </a:cubicBezTo>
                <a:cubicBezTo>
                  <a:pt x="4158385" y="1381980"/>
                  <a:pt x="4178560" y="1370332"/>
                  <a:pt x="4199803" y="1370724"/>
                </a:cubicBezTo>
                <a:close/>
                <a:moveTo>
                  <a:pt x="3525946" y="1141304"/>
                </a:moveTo>
                <a:cubicBezTo>
                  <a:pt x="3525946" y="1141304"/>
                  <a:pt x="3525946" y="1141304"/>
                  <a:pt x="3719554" y="1141427"/>
                </a:cubicBezTo>
                <a:cubicBezTo>
                  <a:pt x="3732112" y="1141443"/>
                  <a:pt x="3743567" y="1147909"/>
                  <a:pt x="3749860" y="1158808"/>
                </a:cubicBezTo>
                <a:cubicBezTo>
                  <a:pt x="3749860" y="1158808"/>
                  <a:pt x="3749860" y="1158808"/>
                  <a:pt x="3846980" y="1327024"/>
                </a:cubicBezTo>
                <a:cubicBezTo>
                  <a:pt x="3853063" y="1337561"/>
                  <a:pt x="3853144" y="1351077"/>
                  <a:pt x="3846670" y="1361598"/>
                </a:cubicBezTo>
                <a:cubicBezTo>
                  <a:pt x="3846670" y="1361598"/>
                  <a:pt x="3846670" y="1361598"/>
                  <a:pt x="3750182" y="1529691"/>
                </a:cubicBezTo>
                <a:cubicBezTo>
                  <a:pt x="3744279" y="1540366"/>
                  <a:pt x="3732695" y="1547054"/>
                  <a:pt x="3720499" y="1546828"/>
                </a:cubicBezTo>
                <a:cubicBezTo>
                  <a:pt x="3720499" y="1546828"/>
                  <a:pt x="3720499" y="1546828"/>
                  <a:pt x="3526682" y="1546343"/>
                </a:cubicBezTo>
                <a:cubicBezTo>
                  <a:pt x="3514334" y="1546689"/>
                  <a:pt x="3502669" y="1539861"/>
                  <a:pt x="3496586" y="1529324"/>
                </a:cubicBezTo>
                <a:cubicBezTo>
                  <a:pt x="3496586" y="1529324"/>
                  <a:pt x="3496586" y="1529324"/>
                  <a:pt x="3399466" y="1361108"/>
                </a:cubicBezTo>
                <a:cubicBezTo>
                  <a:pt x="3393173" y="1350208"/>
                  <a:pt x="3393302" y="1337055"/>
                  <a:pt x="3399566" y="1326172"/>
                </a:cubicBezTo>
                <a:cubicBezTo>
                  <a:pt x="3399566" y="1326172"/>
                  <a:pt x="3399566" y="1326172"/>
                  <a:pt x="3496264" y="1158441"/>
                </a:cubicBezTo>
                <a:cubicBezTo>
                  <a:pt x="3502167" y="1147767"/>
                  <a:pt x="3513750" y="1141079"/>
                  <a:pt x="3525946" y="1141304"/>
                </a:cubicBezTo>
                <a:close/>
                <a:moveTo>
                  <a:pt x="3955878" y="173494"/>
                </a:moveTo>
                <a:cubicBezTo>
                  <a:pt x="3955878" y="173494"/>
                  <a:pt x="3955878" y="173494"/>
                  <a:pt x="4500068" y="173838"/>
                </a:cubicBezTo>
                <a:cubicBezTo>
                  <a:pt x="4535365" y="173884"/>
                  <a:pt x="4567564" y="192057"/>
                  <a:pt x="4585252" y="222694"/>
                </a:cubicBezTo>
                <a:cubicBezTo>
                  <a:pt x="4585252" y="222694"/>
                  <a:pt x="4585252" y="222694"/>
                  <a:pt x="4858234" y="695514"/>
                </a:cubicBezTo>
                <a:cubicBezTo>
                  <a:pt x="4875332" y="725128"/>
                  <a:pt x="4875562" y="763121"/>
                  <a:pt x="4857363" y="792690"/>
                </a:cubicBezTo>
                <a:cubicBezTo>
                  <a:pt x="4857363" y="792690"/>
                  <a:pt x="4857363" y="792690"/>
                  <a:pt x="4586156" y="1265167"/>
                </a:cubicBezTo>
                <a:cubicBezTo>
                  <a:pt x="4569564" y="1295169"/>
                  <a:pt x="4537006" y="1313967"/>
                  <a:pt x="4502727" y="1313334"/>
                </a:cubicBezTo>
                <a:cubicBezTo>
                  <a:pt x="4502727" y="1313334"/>
                  <a:pt x="4502727" y="1313334"/>
                  <a:pt x="3957947" y="1311968"/>
                </a:cubicBezTo>
                <a:cubicBezTo>
                  <a:pt x="3923239" y="1312944"/>
                  <a:pt x="3890452" y="1293749"/>
                  <a:pt x="3873354" y="1264134"/>
                </a:cubicBezTo>
                <a:cubicBezTo>
                  <a:pt x="3873354" y="1264134"/>
                  <a:pt x="3873354" y="1264134"/>
                  <a:pt x="3600372" y="791315"/>
                </a:cubicBezTo>
                <a:cubicBezTo>
                  <a:pt x="3582684" y="760678"/>
                  <a:pt x="3583043" y="723707"/>
                  <a:pt x="3600653" y="693116"/>
                </a:cubicBezTo>
                <a:cubicBezTo>
                  <a:pt x="3600653" y="693116"/>
                  <a:pt x="3600653" y="693116"/>
                  <a:pt x="3872449" y="221662"/>
                </a:cubicBezTo>
                <a:cubicBezTo>
                  <a:pt x="3889041" y="191658"/>
                  <a:pt x="3921599" y="172861"/>
                  <a:pt x="3955878" y="173494"/>
                </a:cubicBezTo>
                <a:close/>
                <a:moveTo>
                  <a:pt x="3852283" y="0"/>
                </a:moveTo>
                <a:lnTo>
                  <a:pt x="6130031" y="0"/>
                </a:lnTo>
                <a:lnTo>
                  <a:pt x="6102465" y="36730"/>
                </a:lnTo>
                <a:cubicBezTo>
                  <a:pt x="6044520" y="95168"/>
                  <a:pt x="5963814" y="129272"/>
                  <a:pt x="5879948" y="127724"/>
                </a:cubicBezTo>
                <a:cubicBezTo>
                  <a:pt x="5879948" y="127724"/>
                  <a:pt x="5879948" y="127724"/>
                  <a:pt x="4102884" y="123270"/>
                </a:cubicBezTo>
                <a:cubicBezTo>
                  <a:pt x="4017972" y="125657"/>
                  <a:pt x="3936583" y="91034"/>
                  <a:pt x="3877665" y="32818"/>
                </a:cubicBezTo>
                <a:close/>
                <a:moveTo>
                  <a:pt x="0" y="0"/>
                </a:moveTo>
                <a:lnTo>
                  <a:pt x="3781476" y="0"/>
                </a:lnTo>
                <a:lnTo>
                  <a:pt x="3800985" y="47617"/>
                </a:lnTo>
                <a:cubicBezTo>
                  <a:pt x="3821943" y="127749"/>
                  <a:pt x="3811234" y="215546"/>
                  <a:pt x="3766711" y="287889"/>
                </a:cubicBezTo>
                <a:cubicBezTo>
                  <a:pt x="3766711" y="287889"/>
                  <a:pt x="3766711" y="287889"/>
                  <a:pt x="2882037" y="1829098"/>
                </a:cubicBezTo>
                <a:cubicBezTo>
                  <a:pt x="2827913" y="1926970"/>
                  <a:pt x="2721708" y="1988287"/>
                  <a:pt x="2609888" y="1986223"/>
                </a:cubicBezTo>
                <a:cubicBezTo>
                  <a:pt x="2609888" y="1986223"/>
                  <a:pt x="2609888" y="1986223"/>
                  <a:pt x="832823" y="1981768"/>
                </a:cubicBezTo>
                <a:cubicBezTo>
                  <a:pt x="719607" y="1984952"/>
                  <a:pt x="612654" y="1922338"/>
                  <a:pt x="556879" y="1825733"/>
                </a:cubicBezTo>
                <a:cubicBezTo>
                  <a:pt x="556879" y="1825733"/>
                  <a:pt x="556879" y="1825733"/>
                  <a:pt x="79254" y="998462"/>
                </a:cubicBezTo>
                <a:lnTo>
                  <a:pt x="0" y="8611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864000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Insert or Drag &amp; Drop Photo</a:t>
            </a:r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divider slide title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‹Nº›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2273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481149" y="1684742"/>
            <a:ext cx="4904790" cy="433376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page title</a:t>
            </a:r>
            <a:endParaRPr lang="en-ZA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/>
              <a:t>Subtitle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‹Nº›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64B33BB-8F3A-42CE-BBDA-D08AA3266737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282692" y="432000"/>
            <a:ext cx="5511800" cy="5760000"/>
          </a:xfrm>
          <a:custGeom>
            <a:avLst/>
            <a:gdLst>
              <a:gd name="connsiteX0" fmla="*/ 193823 w 5511800"/>
              <a:gd name="connsiteY0" fmla="*/ 0 h 5760000"/>
              <a:gd name="connsiteX1" fmla="*/ 5511800 w 5511800"/>
              <a:gd name="connsiteY1" fmla="*/ 0 h 5760000"/>
              <a:gd name="connsiteX2" fmla="*/ 5511800 w 5511800"/>
              <a:gd name="connsiteY2" fmla="*/ 5760000 h 5760000"/>
              <a:gd name="connsiteX3" fmla="*/ 193823 w 5511800"/>
              <a:gd name="connsiteY3" fmla="*/ 5760000 h 5760000"/>
              <a:gd name="connsiteX4" fmla="*/ 3937 w 5511800"/>
              <a:gd name="connsiteY4" fmla="*/ 5605239 h 5760000"/>
              <a:gd name="connsiteX5" fmla="*/ 0 w 5511800"/>
              <a:gd name="connsiteY5" fmla="*/ 5566186 h 5760000"/>
              <a:gd name="connsiteX6" fmla="*/ 0 w 5511800"/>
              <a:gd name="connsiteY6" fmla="*/ 193814 h 5760000"/>
              <a:gd name="connsiteX7" fmla="*/ 3937 w 5511800"/>
              <a:gd name="connsiteY7" fmla="*/ 154762 h 5760000"/>
              <a:gd name="connsiteX8" fmla="*/ 193823 w 5511800"/>
              <a:gd name="connsiteY8" fmla="*/ 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11800" h="5760000">
                <a:moveTo>
                  <a:pt x="193823" y="0"/>
                </a:moveTo>
                <a:lnTo>
                  <a:pt x="5511800" y="0"/>
                </a:lnTo>
                <a:lnTo>
                  <a:pt x="5511800" y="5760000"/>
                </a:lnTo>
                <a:lnTo>
                  <a:pt x="193823" y="5760000"/>
                </a:lnTo>
                <a:cubicBezTo>
                  <a:pt x="100158" y="5760000"/>
                  <a:pt x="22011" y="5693561"/>
                  <a:pt x="3937" y="5605239"/>
                </a:cubicBezTo>
                <a:lnTo>
                  <a:pt x="0" y="5566186"/>
                </a:lnTo>
                <a:lnTo>
                  <a:pt x="0" y="193814"/>
                </a:lnTo>
                <a:lnTo>
                  <a:pt x="3937" y="154762"/>
                </a:lnTo>
                <a:cubicBezTo>
                  <a:pt x="22011" y="66440"/>
                  <a:pt x="100158" y="0"/>
                  <a:pt x="193823" y="0"/>
                </a:cubicBezTo>
                <a:close/>
              </a:path>
            </a:pathLst>
          </a:custGeom>
        </p:spPr>
        <p:txBody>
          <a:bodyPr wrap="square" tIns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page title</a:t>
            </a:r>
            <a:endParaRPr lang="en-ZA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/>
              <a:t>Subtitle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‹Nº›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16292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12170" y="237629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page title</a:t>
            </a:r>
            <a:endParaRPr lang="en-ZA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/>
              <a:t>Subtitle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‹Nº›</a:t>
            </a:fld>
            <a:endParaRPr lang="en-ZA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1317B12-44C8-4227-9EB8-973D2226E63F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812420" y="117614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/>
              <a:t>Insert or Drag &amp; Drop your photo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AD2255F-36DA-4BDE-B54D-F94F14B68B6C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812419" y="3552739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829556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CD92D281-07CD-478F-9BF5-BA7D43439A3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B2C53265-8805-42B3-82B4-151EFBC4273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D0111EB4-98AF-4EB7-878B-31FD32A9514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33809002-30A9-49C0-BE36-B14DD1E4D87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FFD5C582-B212-4ADA-AB1B-0481AA39C3A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/>
              <a:t>Subtitle</a:t>
            </a:r>
            <a:endParaRPr lang="en-ZA"/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‹Nº›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1771313" cy="619125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/>
              <a:t>Insert or Drag &amp; Drop your photo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‹Nº›</a:t>
            </a:fld>
            <a:endParaRPr lang="en-ZA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BC3BEE7-44AC-45BC-B4E7-93E3454EB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0687" y="5066452"/>
            <a:ext cx="4459766" cy="539345"/>
          </a:xfrm>
          <a:prstGeom prst="roundRect">
            <a:avLst>
              <a:gd name="adj" fmla="val 10086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108000" rIns="180000" bIns="0" anchor="t"/>
          <a:lstStyle>
            <a:lvl1pPr algn="l">
              <a:lnSpc>
                <a:spcPct val="100000"/>
              </a:lnSpc>
              <a:defRPr sz="1800" b="0" spc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r>
              <a:rPr lang="en-ZA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0E81F30-8FC8-4841-8404-4DC79218B945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83D29F65-481C-4C80-BB65-121E5AED26B5}"/>
              </a:ext>
            </a:extLst>
          </p:cNvPr>
          <p:cNvSpPr/>
          <p:nvPr userDrawn="1"/>
        </p:nvSpPr>
        <p:spPr>
          <a:xfrm>
            <a:off x="11844618" y="6249961"/>
            <a:ext cx="230420" cy="460402"/>
          </a:xfrm>
          <a:prstGeom prst="roundRect">
            <a:avLst>
              <a:gd name="adj" fmla="val 7366"/>
            </a:avLst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6C03AE-289A-4BCC-971C-3400028C8764}"/>
              </a:ext>
            </a:extLst>
          </p:cNvPr>
          <p:cNvSpPr/>
          <p:nvPr userDrawn="1"/>
        </p:nvSpPr>
        <p:spPr>
          <a:xfrm rot="5400000">
            <a:off x="8694713" y="3406143"/>
            <a:ext cx="6857999" cy="4572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alpha val="0"/>
                </a:schemeClr>
              </a:gs>
              <a:gs pos="100000">
                <a:schemeClr val="bg1">
                  <a:lumMod val="65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/>
              <a:t>Click to edit page title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27656" y="6277243"/>
            <a:ext cx="464344" cy="400188"/>
          </a:xfrm>
          <a:prstGeom prst="roundRect">
            <a:avLst>
              <a:gd name="adj" fmla="val 9526"/>
            </a:avLst>
          </a:prstGeom>
          <a:gradFill>
            <a:gsLst>
              <a:gs pos="20000">
                <a:schemeClr val="tx1">
                  <a:lumMod val="75000"/>
                  <a:lumOff val="25000"/>
                </a:schemeClr>
              </a:gs>
              <a:gs pos="82000">
                <a:schemeClr val="tx1"/>
              </a:gs>
            </a:gsLst>
            <a:lin ang="3000000" scaled="0"/>
          </a:gradFill>
          <a:ln w="6350">
            <a:solidFill>
              <a:schemeClr val="accent1"/>
            </a:solidFill>
          </a:ln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19B51A1E-902D-48AF-9020-955120F399B6}" type="slidenum">
              <a:rPr lang="en-ZA" smtClean="0"/>
              <a:pPr/>
              <a:t>‹Nº›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49" r:id="rId2"/>
    <p:sldLayoutId id="2147483662" r:id="rId3"/>
    <p:sldLayoutId id="2147483663" r:id="rId4"/>
    <p:sldLayoutId id="2147483658" r:id="rId5"/>
    <p:sldLayoutId id="2147483665" r:id="rId6"/>
    <p:sldLayoutId id="2147483666" r:id="rId7"/>
    <p:sldLayoutId id="2147483659" r:id="rId8"/>
    <p:sldLayoutId id="2147483660" r:id="rId9"/>
    <p:sldLayoutId id="2147483664" r:id="rId10"/>
    <p:sldLayoutId id="2147483656" r:id="rId11"/>
    <p:sldLayoutId id="2147483657" r:id="rId12"/>
    <p:sldLayoutId id="2147483667" r:id="rId13"/>
    <p:sldLayoutId id="2147483668" r:id="rId14"/>
    <p:sldLayoutId id="2147483650" r:id="rId15"/>
    <p:sldLayoutId id="2147483652" r:id="rId16"/>
    <p:sldLayoutId id="2147483669" r:id="rId17"/>
    <p:sldLayoutId id="2147483671" r:id="rId18"/>
    <p:sldLayoutId id="2147483672" r:id="rId19"/>
    <p:sldLayoutId id="2147483670" r:id="rId20"/>
    <p:sldLayoutId id="2147483655" r:id="rId2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8.png"/><Relationship Id="rId5" Type="http://schemas.openxmlformats.org/officeDocument/2006/relationships/image" Target="../media/image16.png"/><Relationship Id="rId10" Type="http://schemas.openxmlformats.org/officeDocument/2006/relationships/image" Target="../media/image20.png"/><Relationship Id="rId4" Type="http://schemas.openxmlformats.org/officeDocument/2006/relationships/image" Target="../media/image15.png"/><Relationship Id="rId9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0.xml"/><Relationship Id="rId5" Type="http://schemas.openxmlformats.org/officeDocument/2006/relationships/hyperlink" Target="http://159.122.187.66:30080/get-ip" TargetMode="Externa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hyperlink" Target="https://youtu.be/t9cPSp5NfcA" TargetMode="Externa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sv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6.svg"/><Relationship Id="rId5" Type="http://schemas.openxmlformats.org/officeDocument/2006/relationships/image" Target="../media/image35.png"/><Relationship Id="rId4" Type="http://schemas.openxmlformats.org/officeDocument/2006/relationships/image" Target="../media/image34.sv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Relationship Id="rId5" Type="http://schemas.microsoft.com/office/2007/relationships/hdphoto" Target="../media/hdphoto2.wdp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Slide image">
            <a:extLst>
              <a:ext uri="{FF2B5EF4-FFF2-40B4-BE49-F238E27FC236}">
                <a16:creationId xmlns:a16="http://schemas.microsoft.com/office/drawing/2014/main" id="{FE5D908F-BAEF-2843-BC2F-691696E72E1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0655455" cy="6858000"/>
          </a:xfrm>
          <a:blipFill dpi="0" rotWithShape="1">
            <a:blip r:embed="rId4">
              <a:alphaModFix amt="67000"/>
            </a:blip>
            <a:srcRect/>
            <a:stretch>
              <a:fillRect/>
            </a:stretch>
          </a:blipFill>
        </p:spPr>
      </p:pic>
      <p:sp>
        <p:nvSpPr>
          <p:cNvPr id="25" name="TextBox 24" descr="Slide accent to title box">
            <a:extLst>
              <a:ext uri="{FF2B5EF4-FFF2-40B4-BE49-F238E27FC236}">
                <a16:creationId xmlns:a16="http://schemas.microsoft.com/office/drawing/2014/main" id="{7EF238CB-AB58-4787-8F9C-A1C16929A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 flipH="1">
            <a:off x="-1" y="3914775"/>
            <a:ext cx="1481849" cy="2200275"/>
          </a:xfrm>
          <a:custGeom>
            <a:avLst/>
            <a:gdLst>
              <a:gd name="connsiteX0" fmla="*/ 1494549 w 1494549"/>
              <a:gd name="connsiteY0" fmla="*/ 0 h 2200275"/>
              <a:gd name="connsiteX1" fmla="*/ 100333 w 1494549"/>
              <a:gd name="connsiteY1" fmla="*/ 0 h 2200275"/>
              <a:gd name="connsiteX2" fmla="*/ 0 w 1494549"/>
              <a:gd name="connsiteY2" fmla="*/ 100333 h 2200275"/>
              <a:gd name="connsiteX3" fmla="*/ 0 w 1494549"/>
              <a:gd name="connsiteY3" fmla="*/ 2099942 h 2200275"/>
              <a:gd name="connsiteX4" fmla="*/ 100333 w 1494549"/>
              <a:gd name="connsiteY4" fmla="*/ 2200275 h 2200275"/>
              <a:gd name="connsiteX5" fmla="*/ 1494549 w 1494549"/>
              <a:gd name="connsiteY5" fmla="*/ 2200275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94549" h="2200275">
                <a:moveTo>
                  <a:pt x="1494549" y="0"/>
                </a:moveTo>
                <a:lnTo>
                  <a:pt x="100333" y="0"/>
                </a:lnTo>
                <a:cubicBezTo>
                  <a:pt x="44921" y="0"/>
                  <a:pt x="0" y="44921"/>
                  <a:pt x="0" y="100333"/>
                </a:cubicBezTo>
                <a:lnTo>
                  <a:pt x="0" y="2099942"/>
                </a:lnTo>
                <a:cubicBezTo>
                  <a:pt x="0" y="2155354"/>
                  <a:pt x="44921" y="2200275"/>
                  <a:pt x="100333" y="2200275"/>
                </a:cubicBezTo>
                <a:lnTo>
                  <a:pt x="1494549" y="2200275"/>
                </a:ln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ZA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8293" y="3100251"/>
            <a:ext cx="7002634" cy="2529021"/>
          </a:xfr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</a:gradFill>
          <a:ln>
            <a:solidFill>
              <a:schemeClr val="bg1">
                <a:lumMod val="50000"/>
              </a:schemeClr>
            </a:solidFill>
          </a:ln>
        </p:spPr>
        <p:txBody>
          <a:bodyPr/>
          <a:lstStyle/>
          <a:p>
            <a:r>
              <a:rPr lang="es-ES" sz="4400"/>
              <a:t>Desarrollo de escenarios para la orquestación de funcionalidades de red y aplicación en redes 5G</a:t>
            </a:r>
            <a:endParaRPr lang="en-ZA" sz="4400"/>
          </a:p>
        </p:txBody>
      </p:sp>
      <p:sp>
        <p:nvSpPr>
          <p:cNvPr id="20" name="Isosceles Triangle 19" descr="Slide shadow to title box">
            <a:extLst>
              <a:ext uri="{FF2B5EF4-FFF2-40B4-BE49-F238E27FC236}">
                <a16:creationId xmlns:a16="http://schemas.microsoft.com/office/drawing/2014/main" id="{545D50A1-D634-4325-B06C-5450FDF7B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1000837" y="5629270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25EC4E49-07D2-4540-8CEF-508CDE3176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6198" y="5088484"/>
            <a:ext cx="3765090" cy="304800"/>
          </a:xfrm>
        </p:spPr>
        <p:txBody>
          <a:bodyPr/>
          <a:lstStyle/>
          <a:p>
            <a:r>
              <a:rPr lang="en-ZA" sz="2400"/>
              <a:t>Alberto Crego Matas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467A5F-9BB1-44B2-ADF5-2EDBB7D9A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Arquitectura Software – Simulación servidor web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1C8986A-2FD1-428C-9973-A3DD3D6812A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10</a:t>
            </a:fld>
            <a:endParaRPr lang="en-ZA"/>
          </a:p>
        </p:txBody>
      </p:sp>
      <p:pic>
        <p:nvPicPr>
          <p:cNvPr id="31" name="Imagen 30">
            <a:extLst>
              <a:ext uri="{FF2B5EF4-FFF2-40B4-BE49-F238E27FC236}">
                <a16:creationId xmlns:a16="http://schemas.microsoft.com/office/drawing/2014/main" id="{41E8B22E-395E-4BD7-8CFE-B7A3CB7D01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280" y="1595629"/>
            <a:ext cx="532593" cy="518417"/>
          </a:xfrm>
          <a:prstGeom prst="rect">
            <a:avLst/>
          </a:prstGeom>
        </p:spPr>
      </p:pic>
      <p:grpSp>
        <p:nvGrpSpPr>
          <p:cNvPr id="6" name="Grupo 5">
            <a:extLst>
              <a:ext uri="{FF2B5EF4-FFF2-40B4-BE49-F238E27FC236}">
                <a16:creationId xmlns:a16="http://schemas.microsoft.com/office/drawing/2014/main" id="{525EB1AF-8A97-4297-8AFE-7165770E855A}"/>
              </a:ext>
            </a:extLst>
          </p:cNvPr>
          <p:cNvGrpSpPr/>
          <p:nvPr/>
        </p:nvGrpSpPr>
        <p:grpSpPr>
          <a:xfrm>
            <a:off x="1392573" y="1869022"/>
            <a:ext cx="3313651" cy="1434517"/>
            <a:chOff x="1946246" y="1870745"/>
            <a:chExt cx="3313651" cy="1434517"/>
          </a:xfrm>
        </p:grpSpPr>
        <p:sp>
          <p:nvSpPr>
            <p:cNvPr id="23" name="Marcador de contenido 4">
              <a:extLst>
                <a:ext uri="{FF2B5EF4-FFF2-40B4-BE49-F238E27FC236}">
                  <a16:creationId xmlns:a16="http://schemas.microsoft.com/office/drawing/2014/main" id="{68BCB7B5-6FE8-498E-A6DF-2F617B6C436E}"/>
                </a:ext>
              </a:extLst>
            </p:cNvPr>
            <p:cNvSpPr txBox="1">
              <a:spLocks/>
            </p:cNvSpPr>
            <p:nvPr/>
          </p:nvSpPr>
          <p:spPr>
            <a:xfrm>
              <a:off x="3482664" y="2295426"/>
              <a:ext cx="1554478" cy="305665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266700" indent="-2667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s-ES" sz="2000" b="1"/>
                <a:t>Microservicio 1</a:t>
              </a:r>
            </a:p>
            <a:p>
              <a:pPr marL="0" indent="0" algn="just">
                <a:buFont typeface="Arial" panose="020B0604020202020204" pitchFamily="34" charset="0"/>
                <a:buNone/>
              </a:pPr>
              <a:endParaRPr lang="es-ES" sz="1600"/>
            </a:p>
            <a:p>
              <a:pPr marL="0" indent="0">
                <a:buFont typeface="Arial" panose="020B0604020202020204" pitchFamily="34" charset="0"/>
                <a:buNone/>
              </a:pPr>
              <a:endParaRPr lang="es-ES" sz="1600"/>
            </a:p>
          </p:txBody>
        </p:sp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996EDF58-E353-4065-8445-7FBBE5A77E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74949" y="2117492"/>
              <a:ext cx="1109059" cy="1016914"/>
            </a:xfrm>
            <a:prstGeom prst="rect">
              <a:avLst/>
            </a:prstGeom>
          </p:spPr>
        </p:pic>
        <p:pic>
          <p:nvPicPr>
            <p:cNvPr id="33" name="Imagen 32">
              <a:extLst>
                <a:ext uri="{FF2B5EF4-FFF2-40B4-BE49-F238E27FC236}">
                  <a16:creationId xmlns:a16="http://schemas.microsoft.com/office/drawing/2014/main" id="{69F7816E-77F9-49AC-BFD7-C5B1DFFD80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2792" y="2632074"/>
              <a:ext cx="1109059" cy="255119"/>
            </a:xfrm>
            <a:prstGeom prst="rect">
              <a:avLst/>
            </a:prstGeom>
          </p:spPr>
        </p:pic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AD4D116C-7997-4BC3-9A80-1725FC1A53F6}"/>
                </a:ext>
              </a:extLst>
            </p:cNvPr>
            <p:cNvSpPr/>
            <p:nvPr/>
          </p:nvSpPr>
          <p:spPr>
            <a:xfrm>
              <a:off x="1946246" y="1870745"/>
              <a:ext cx="3313651" cy="1434517"/>
            </a:xfrm>
            <a:prstGeom prst="rect">
              <a:avLst/>
            </a:prstGeom>
            <a:no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7" name="Grupo 6">
            <a:extLst>
              <a:ext uri="{FF2B5EF4-FFF2-40B4-BE49-F238E27FC236}">
                <a16:creationId xmlns:a16="http://schemas.microsoft.com/office/drawing/2014/main" id="{5E38E4C2-D90E-4405-94DD-F7C2DBDC50D9}"/>
              </a:ext>
            </a:extLst>
          </p:cNvPr>
          <p:cNvGrpSpPr/>
          <p:nvPr/>
        </p:nvGrpSpPr>
        <p:grpSpPr>
          <a:xfrm>
            <a:off x="6041637" y="1908688"/>
            <a:ext cx="3313651" cy="1434517"/>
            <a:chOff x="5698681" y="1870744"/>
            <a:chExt cx="3313651" cy="1434517"/>
          </a:xfrm>
        </p:grpSpPr>
        <p:sp>
          <p:nvSpPr>
            <p:cNvPr id="26" name="Marcador de contenido 4">
              <a:extLst>
                <a:ext uri="{FF2B5EF4-FFF2-40B4-BE49-F238E27FC236}">
                  <a16:creationId xmlns:a16="http://schemas.microsoft.com/office/drawing/2014/main" id="{AD6CB692-D78C-4945-A641-92C602CAE12B}"/>
                </a:ext>
              </a:extLst>
            </p:cNvPr>
            <p:cNvSpPr txBox="1">
              <a:spLocks/>
            </p:cNvSpPr>
            <p:nvPr/>
          </p:nvSpPr>
          <p:spPr>
            <a:xfrm>
              <a:off x="7153891" y="2304091"/>
              <a:ext cx="1554478" cy="305665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266700" indent="-2667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s-ES" sz="2000" b="1"/>
                <a:t>Microservicio 2</a:t>
              </a:r>
            </a:p>
            <a:p>
              <a:pPr marL="0" indent="0" algn="just">
                <a:buFont typeface="Arial" panose="020B0604020202020204" pitchFamily="34" charset="0"/>
                <a:buNone/>
              </a:pPr>
              <a:endParaRPr lang="es-ES" sz="1600"/>
            </a:p>
            <a:p>
              <a:pPr marL="0" indent="0">
                <a:buFont typeface="Arial" panose="020B0604020202020204" pitchFamily="34" charset="0"/>
                <a:buNone/>
              </a:pPr>
              <a:endParaRPr lang="es-ES" sz="1600"/>
            </a:p>
          </p:txBody>
        </p:sp>
        <p:pic>
          <p:nvPicPr>
            <p:cNvPr id="28" name="Imagen 27">
              <a:extLst>
                <a:ext uri="{FF2B5EF4-FFF2-40B4-BE49-F238E27FC236}">
                  <a16:creationId xmlns:a16="http://schemas.microsoft.com/office/drawing/2014/main" id="{F00AF90D-555E-4692-8DED-29BC99B61E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6176" y="2090228"/>
              <a:ext cx="1109059" cy="1016914"/>
            </a:xfrm>
            <a:prstGeom prst="rect">
              <a:avLst/>
            </a:prstGeom>
          </p:spPr>
        </p:pic>
        <p:pic>
          <p:nvPicPr>
            <p:cNvPr id="35" name="Imagen 34">
              <a:extLst>
                <a:ext uri="{FF2B5EF4-FFF2-40B4-BE49-F238E27FC236}">
                  <a16:creationId xmlns:a16="http://schemas.microsoft.com/office/drawing/2014/main" id="{11763B9B-9959-4CEA-8B8A-BD392EBF4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41554" y="2622203"/>
              <a:ext cx="579152" cy="576898"/>
            </a:xfrm>
            <a:prstGeom prst="rect">
              <a:avLst/>
            </a:prstGeom>
          </p:spPr>
        </p:pic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6BD8E8AD-EB91-4FC9-9EC1-0FC166A53709}"/>
                </a:ext>
              </a:extLst>
            </p:cNvPr>
            <p:cNvSpPr/>
            <p:nvPr/>
          </p:nvSpPr>
          <p:spPr>
            <a:xfrm>
              <a:off x="5698681" y="1870744"/>
              <a:ext cx="3313651" cy="1434517"/>
            </a:xfrm>
            <a:prstGeom prst="rect">
              <a:avLst/>
            </a:prstGeom>
            <a:noFill/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17" name="Grupo 16">
            <a:extLst>
              <a:ext uri="{FF2B5EF4-FFF2-40B4-BE49-F238E27FC236}">
                <a16:creationId xmlns:a16="http://schemas.microsoft.com/office/drawing/2014/main" id="{16C807DF-1DE2-4AEB-92F3-30026801E1E7}"/>
              </a:ext>
            </a:extLst>
          </p:cNvPr>
          <p:cNvGrpSpPr/>
          <p:nvPr/>
        </p:nvGrpSpPr>
        <p:grpSpPr>
          <a:xfrm>
            <a:off x="1458774" y="5315039"/>
            <a:ext cx="1576328" cy="1533621"/>
            <a:chOff x="2023798" y="5295198"/>
            <a:chExt cx="1576328" cy="1533621"/>
          </a:xfrm>
        </p:grpSpPr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ACA89820-6E74-4813-BF05-7D566F496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9985" b="89862" l="6769" r="93077">
                          <a14:foregroundMark x1="6923" y1="76651" x2="10000" y2="73579"/>
                          <a14:foregroundMark x1="93077" y1="76037" x2="92154" y2="76959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498669" y="5725667"/>
              <a:ext cx="1101457" cy="1103152"/>
            </a:xfrm>
            <a:prstGeom prst="rect">
              <a:avLst/>
            </a:prstGeom>
          </p:spPr>
        </p:pic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34272AA8-1075-4FC9-969A-CD966CCF66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8449" b="94624" l="10000" r="90000">
                          <a14:foregroundMark x1="29077" y1="88172" x2="37538" y2="93856"/>
                          <a14:foregroundMark x1="37538" y1="93856" x2="54308" y2="94931"/>
                          <a14:foregroundMark x1="54308" y1="94931" x2="62000" y2="94624"/>
                          <a14:foregroundMark x1="62000" y1="94624" x2="57692" y2="87250"/>
                          <a14:foregroundMark x1="57692" y1="87250" x2="26615" y2="83871"/>
                          <a14:foregroundMark x1="28462" y1="11367" x2="36462" y2="8602"/>
                          <a14:foregroundMark x1="36462" y1="8602" x2="54154" y2="7988"/>
                          <a14:foregroundMark x1="54154" y1="7988" x2="61538" y2="8449"/>
                          <a14:foregroundMark x1="61538" y1="8449" x2="51692" y2="12903"/>
                          <a14:foregroundMark x1="51692" y1="12903" x2="36000" y2="12442"/>
                          <a14:foregroundMark x1="45385" y1="10445" x2="53692" y2="10445"/>
                          <a14:foregroundMark x1="53692" y1="10445" x2="56769" y2="10292"/>
                          <a14:foregroundMark x1="26154" y1="17051" x2="26615" y2="25192"/>
                          <a14:foregroundMark x1="26462" y1="28571" x2="27077" y2="67588"/>
                          <a14:foregroundMark x1="73385" y1="18894" x2="72923" y2="81106"/>
                          <a14:foregroundMark x1="72923" y1="81106" x2="73538" y2="50845"/>
                          <a14:foregroundMark x1="48769" y1="88940" x2="51692" y2="9001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023798" y="5295198"/>
              <a:ext cx="1101457" cy="1103152"/>
            </a:xfrm>
            <a:prstGeom prst="rect">
              <a:avLst/>
            </a:prstGeom>
          </p:spPr>
        </p:pic>
      </p:grpSp>
      <p:sp>
        <p:nvSpPr>
          <p:cNvPr id="30" name="Marcador de contenido 4">
            <a:extLst>
              <a:ext uri="{FF2B5EF4-FFF2-40B4-BE49-F238E27FC236}">
                <a16:creationId xmlns:a16="http://schemas.microsoft.com/office/drawing/2014/main" id="{A7EA9A8D-9E6A-4123-87BD-46BC62EE1AB6}"/>
              </a:ext>
            </a:extLst>
          </p:cNvPr>
          <p:cNvSpPr txBox="1">
            <a:spLocks/>
          </p:cNvSpPr>
          <p:nvPr/>
        </p:nvSpPr>
        <p:spPr>
          <a:xfrm>
            <a:off x="2946409" y="5991419"/>
            <a:ext cx="1554478" cy="30566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" sz="2000" b="1"/>
              <a:t>Usuario final </a:t>
            </a:r>
          </a:p>
          <a:p>
            <a:pPr marL="0" indent="0" algn="just">
              <a:buFont typeface="Arial" panose="020B0604020202020204" pitchFamily="34" charset="0"/>
              <a:buNone/>
            </a:pPr>
            <a:endParaRPr lang="es-ES" sz="1600"/>
          </a:p>
          <a:p>
            <a:pPr marL="0" indent="0">
              <a:buFont typeface="Arial" panose="020B0604020202020204" pitchFamily="34" charset="0"/>
              <a:buNone/>
            </a:pPr>
            <a:endParaRPr lang="es-ES" sz="1600"/>
          </a:p>
        </p:txBody>
      </p:sp>
      <p:sp>
        <p:nvSpPr>
          <p:cNvPr id="25" name="Flecha: hacia abajo 24">
            <a:extLst>
              <a:ext uri="{FF2B5EF4-FFF2-40B4-BE49-F238E27FC236}">
                <a16:creationId xmlns:a16="http://schemas.microsoft.com/office/drawing/2014/main" id="{A0A72F5B-44FB-4E45-93B8-A185BEED8A55}"/>
              </a:ext>
            </a:extLst>
          </p:cNvPr>
          <p:cNvSpPr/>
          <p:nvPr/>
        </p:nvSpPr>
        <p:spPr>
          <a:xfrm rot="10800000">
            <a:off x="2484373" y="3591303"/>
            <a:ext cx="379422" cy="1434516"/>
          </a:xfrm>
          <a:prstGeom prst="downArrow">
            <a:avLst>
              <a:gd name="adj1" fmla="val 50000"/>
              <a:gd name="adj2" fmla="val 9179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7" name="Flecha: hacia abajo 36">
            <a:extLst>
              <a:ext uri="{FF2B5EF4-FFF2-40B4-BE49-F238E27FC236}">
                <a16:creationId xmlns:a16="http://schemas.microsoft.com/office/drawing/2014/main" id="{4285D94C-C98E-4E83-B348-61379FEC16FE}"/>
              </a:ext>
            </a:extLst>
          </p:cNvPr>
          <p:cNvSpPr/>
          <p:nvPr/>
        </p:nvSpPr>
        <p:spPr>
          <a:xfrm>
            <a:off x="3169120" y="3591303"/>
            <a:ext cx="379424" cy="1434516"/>
          </a:xfrm>
          <a:prstGeom prst="downArrow">
            <a:avLst>
              <a:gd name="adj1" fmla="val 50000"/>
              <a:gd name="adj2" fmla="val 10285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8" name="Flecha: hacia abajo 37">
            <a:extLst>
              <a:ext uri="{FF2B5EF4-FFF2-40B4-BE49-F238E27FC236}">
                <a16:creationId xmlns:a16="http://schemas.microsoft.com/office/drawing/2014/main" id="{56DB4956-1E9D-48A7-8FB2-17370411C85C}"/>
              </a:ext>
            </a:extLst>
          </p:cNvPr>
          <p:cNvSpPr/>
          <p:nvPr/>
        </p:nvSpPr>
        <p:spPr>
          <a:xfrm rot="16200000">
            <a:off x="5178944" y="1864069"/>
            <a:ext cx="355926" cy="923951"/>
          </a:xfrm>
          <a:prstGeom prst="downArrow">
            <a:avLst>
              <a:gd name="adj1" fmla="val 50000"/>
              <a:gd name="adj2" fmla="val 719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9" name="Flecha: hacia abajo 38">
            <a:extLst>
              <a:ext uri="{FF2B5EF4-FFF2-40B4-BE49-F238E27FC236}">
                <a16:creationId xmlns:a16="http://schemas.microsoft.com/office/drawing/2014/main" id="{2937B948-B47B-4972-9942-2D116DCB2A7C}"/>
              </a:ext>
            </a:extLst>
          </p:cNvPr>
          <p:cNvSpPr/>
          <p:nvPr/>
        </p:nvSpPr>
        <p:spPr>
          <a:xfrm rot="5400000">
            <a:off x="5128762" y="2492744"/>
            <a:ext cx="355927" cy="923951"/>
          </a:xfrm>
          <a:prstGeom prst="downArrow">
            <a:avLst>
              <a:gd name="adj1" fmla="val 50000"/>
              <a:gd name="adj2" fmla="val 719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2" name="Imagen 31">
            <a:extLst>
              <a:ext uri="{FF2B5EF4-FFF2-40B4-BE49-F238E27FC236}">
                <a16:creationId xmlns:a16="http://schemas.microsoft.com/office/drawing/2014/main" id="{EF0D7C48-3810-48FF-BBC5-02A2B531946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58701" y="3659957"/>
            <a:ext cx="4445356" cy="2817380"/>
          </a:xfrm>
          <a:prstGeom prst="rect">
            <a:avLst/>
          </a:prstGeom>
        </p:spPr>
      </p:pic>
      <p:pic>
        <p:nvPicPr>
          <p:cNvPr id="40" name="Imagen 39">
            <a:extLst>
              <a:ext uri="{FF2B5EF4-FFF2-40B4-BE49-F238E27FC236}">
                <a16:creationId xmlns:a16="http://schemas.microsoft.com/office/drawing/2014/main" id="{50FA5B07-3E9A-4561-9051-68DDF6F64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4382" y="4089571"/>
            <a:ext cx="532593" cy="51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116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7" grpId="0" animBg="1"/>
      <p:bldP spid="38" grpId="0" animBg="1"/>
      <p:bldP spid="3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Picture placeholder">
            <a:extLst>
              <a:ext uri="{FF2B5EF4-FFF2-40B4-BE49-F238E27FC236}">
                <a16:creationId xmlns:a16="http://schemas.microsoft.com/office/drawing/2014/main" id="{588C9C3E-7C4B-EA46-9848-A17249AC33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1795124" cy="6858000"/>
          </a:xfrm>
          <a:solidFill>
            <a:schemeClr val="bg1">
              <a:lumMod val="95000"/>
              <a:alpha val="97000"/>
            </a:schemeClr>
          </a:solidFill>
        </p:spPr>
      </p:pic>
      <p:sp>
        <p:nvSpPr>
          <p:cNvPr id="15" name="Freeform 5" descr="Hollow accent">
            <a:extLst>
              <a:ext uri="{FF2B5EF4-FFF2-40B4-BE49-F238E27FC236}">
                <a16:creationId xmlns:a16="http://schemas.microsoft.com/office/drawing/2014/main" id="{10117390-DCFE-4FAE-B3FD-DAECFE779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9690538" y="2052061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>
                <a:lumMod val="9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31" name="TextBox 30" descr="Flag accent to title">
            <a:extLst>
              <a:ext uri="{FF2B5EF4-FFF2-40B4-BE49-F238E27FC236}">
                <a16:creationId xmlns:a16="http://schemas.microsoft.com/office/drawing/2014/main" id="{8FC2E368-898A-440B-A15C-4C5FB13C5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 flipH="1">
            <a:off x="1923393" y="3533749"/>
            <a:ext cx="1260090" cy="1613506"/>
          </a:xfrm>
          <a:custGeom>
            <a:avLst/>
            <a:gdLst>
              <a:gd name="connsiteX0" fmla="*/ 2000924 w 2494930"/>
              <a:gd name="connsiteY0" fmla="*/ 1087415 h 3139768"/>
              <a:gd name="connsiteX1" fmla="*/ 2072963 w 2494930"/>
              <a:gd name="connsiteY1" fmla="*/ 1129282 h 3139768"/>
              <a:gd name="connsiteX2" fmla="*/ 2304085 w 2494930"/>
              <a:gd name="connsiteY2" fmla="*/ 1529014 h 3139768"/>
              <a:gd name="connsiteX3" fmla="*/ 2304085 w 2494930"/>
              <a:gd name="connsiteY3" fmla="*/ 1610754 h 3139768"/>
              <a:gd name="connsiteX4" fmla="*/ 2072963 w 2494930"/>
              <a:gd name="connsiteY4" fmla="*/ 2010486 h 3139768"/>
              <a:gd name="connsiteX5" fmla="*/ 2000924 w 2494930"/>
              <a:gd name="connsiteY5" fmla="*/ 2052353 h 3139768"/>
              <a:gd name="connsiteX6" fmla="*/ 1537679 w 2494930"/>
              <a:gd name="connsiteY6" fmla="*/ 2052353 h 3139768"/>
              <a:gd name="connsiteX7" fmla="*/ 1466641 w 2494930"/>
              <a:gd name="connsiteY7" fmla="*/ 2010486 h 3139768"/>
              <a:gd name="connsiteX8" fmla="*/ 1234518 w 2494930"/>
              <a:gd name="connsiteY8" fmla="*/ 1610754 h 3139768"/>
              <a:gd name="connsiteX9" fmla="*/ 1234518 w 2494930"/>
              <a:gd name="connsiteY9" fmla="*/ 1529014 h 3139768"/>
              <a:gd name="connsiteX10" fmla="*/ 1466641 w 2494930"/>
              <a:gd name="connsiteY10" fmla="*/ 1129282 h 3139768"/>
              <a:gd name="connsiteX11" fmla="*/ 1537679 w 2494930"/>
              <a:gd name="connsiteY11" fmla="*/ 1087415 h 3139768"/>
              <a:gd name="connsiteX12" fmla="*/ 2000924 w 2494930"/>
              <a:gd name="connsiteY12" fmla="*/ 1087415 h 3139768"/>
              <a:gd name="connsiteX13" fmla="*/ 1516872 w 2494930"/>
              <a:gd name="connsiteY13" fmla="*/ 0 h 3139768"/>
              <a:gd name="connsiteX14" fmla="*/ 1481849 w 2494930"/>
              <a:gd name="connsiteY14" fmla="*/ 0 h 3139768"/>
              <a:gd name="connsiteX15" fmla="*/ 1237282 w 2494930"/>
              <a:gd name="connsiteY15" fmla="*/ 0 h 3139768"/>
              <a:gd name="connsiteX16" fmla="*/ 99481 w 2494930"/>
              <a:gd name="connsiteY16" fmla="*/ 0 h 3139768"/>
              <a:gd name="connsiteX17" fmla="*/ 0 w 2494930"/>
              <a:gd name="connsiteY17" fmla="*/ 100333 h 3139768"/>
              <a:gd name="connsiteX18" fmla="*/ 0 w 2494930"/>
              <a:gd name="connsiteY18" fmla="*/ 1039826 h 3139768"/>
              <a:gd name="connsiteX19" fmla="*/ 0 w 2494930"/>
              <a:gd name="connsiteY19" fmla="*/ 2099942 h 3139768"/>
              <a:gd name="connsiteX20" fmla="*/ 0 w 2494930"/>
              <a:gd name="connsiteY20" fmla="*/ 3039435 h 3139768"/>
              <a:gd name="connsiteX21" fmla="*/ 99481 w 2494930"/>
              <a:gd name="connsiteY21" fmla="*/ 3139768 h 3139768"/>
              <a:gd name="connsiteX22" fmla="*/ 1237282 w 2494930"/>
              <a:gd name="connsiteY22" fmla="*/ 3139768 h 3139768"/>
              <a:gd name="connsiteX23" fmla="*/ 1481849 w 2494930"/>
              <a:gd name="connsiteY23" fmla="*/ 3139768 h 3139768"/>
              <a:gd name="connsiteX24" fmla="*/ 1556045 w 2494930"/>
              <a:gd name="connsiteY24" fmla="*/ 3139768 h 3139768"/>
              <a:gd name="connsiteX25" fmla="*/ 1600213 w 2494930"/>
              <a:gd name="connsiteY25" fmla="*/ 3121251 h 3139768"/>
              <a:gd name="connsiteX26" fmla="*/ 1699900 w 2494930"/>
              <a:gd name="connsiteY26" fmla="*/ 3020706 h 3139768"/>
              <a:gd name="connsiteX27" fmla="*/ 2458009 w 2494930"/>
              <a:gd name="connsiteY27" fmla="*/ 1709539 h 3139768"/>
              <a:gd name="connsiteX28" fmla="*/ 2458009 w 2494930"/>
              <a:gd name="connsiteY28" fmla="*/ 1441420 h 3139768"/>
              <a:gd name="connsiteX29" fmla="*/ 1699900 w 2494930"/>
              <a:gd name="connsiteY29" fmla="*/ 130253 h 3139768"/>
              <a:gd name="connsiteX30" fmla="*/ 1535140 w 2494930"/>
              <a:gd name="connsiteY30" fmla="*/ 2427 h 3139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2494930" h="3139768">
                <a:moveTo>
                  <a:pt x="2000924" y="1087415"/>
                </a:moveTo>
                <a:cubicBezTo>
                  <a:pt x="2030940" y="1087415"/>
                  <a:pt x="2057955" y="1103365"/>
                  <a:pt x="2072963" y="1129282"/>
                </a:cubicBezTo>
                <a:cubicBezTo>
                  <a:pt x="2304085" y="1529014"/>
                  <a:pt x="2304085" y="1529014"/>
                  <a:pt x="2304085" y="1529014"/>
                </a:cubicBezTo>
                <a:cubicBezTo>
                  <a:pt x="2319093" y="1553935"/>
                  <a:pt x="2319093" y="1585834"/>
                  <a:pt x="2304085" y="1610754"/>
                </a:cubicBezTo>
                <a:cubicBezTo>
                  <a:pt x="2072963" y="2010486"/>
                  <a:pt x="2072963" y="2010486"/>
                  <a:pt x="2072963" y="2010486"/>
                </a:cubicBezTo>
                <a:cubicBezTo>
                  <a:pt x="2057955" y="2036404"/>
                  <a:pt x="2030940" y="2052353"/>
                  <a:pt x="2000924" y="2052353"/>
                </a:cubicBezTo>
                <a:cubicBezTo>
                  <a:pt x="1537679" y="2052353"/>
                  <a:pt x="1537679" y="2052353"/>
                  <a:pt x="1537679" y="2052353"/>
                </a:cubicBezTo>
                <a:cubicBezTo>
                  <a:pt x="1508663" y="2052353"/>
                  <a:pt x="1480649" y="2036404"/>
                  <a:pt x="1466641" y="2010486"/>
                </a:cubicBezTo>
                <a:cubicBezTo>
                  <a:pt x="1234518" y="1610754"/>
                  <a:pt x="1234518" y="1610754"/>
                  <a:pt x="1234518" y="1610754"/>
                </a:cubicBezTo>
                <a:cubicBezTo>
                  <a:pt x="1219510" y="1585834"/>
                  <a:pt x="1219510" y="1553935"/>
                  <a:pt x="1234518" y="1529014"/>
                </a:cubicBezTo>
                <a:cubicBezTo>
                  <a:pt x="1466641" y="1129282"/>
                  <a:pt x="1466641" y="1129282"/>
                  <a:pt x="1466641" y="1129282"/>
                </a:cubicBezTo>
                <a:cubicBezTo>
                  <a:pt x="1480649" y="1103365"/>
                  <a:pt x="1508663" y="1087415"/>
                  <a:pt x="1537679" y="1087415"/>
                </a:cubicBezTo>
                <a:cubicBezTo>
                  <a:pt x="2000924" y="1087415"/>
                  <a:pt x="2000924" y="1087415"/>
                  <a:pt x="2000924" y="1087415"/>
                </a:cubicBezTo>
                <a:close/>
                <a:moveTo>
                  <a:pt x="1516872" y="0"/>
                </a:moveTo>
                <a:lnTo>
                  <a:pt x="1481849" y="0"/>
                </a:lnTo>
                <a:lnTo>
                  <a:pt x="1237282" y="0"/>
                </a:lnTo>
                <a:lnTo>
                  <a:pt x="99481" y="0"/>
                </a:lnTo>
                <a:cubicBezTo>
                  <a:pt x="44540" y="0"/>
                  <a:pt x="0" y="44921"/>
                  <a:pt x="0" y="100333"/>
                </a:cubicBezTo>
                <a:lnTo>
                  <a:pt x="0" y="1039826"/>
                </a:lnTo>
                <a:lnTo>
                  <a:pt x="0" y="2099942"/>
                </a:lnTo>
                <a:lnTo>
                  <a:pt x="0" y="3039435"/>
                </a:lnTo>
                <a:cubicBezTo>
                  <a:pt x="0" y="3094847"/>
                  <a:pt x="44540" y="3139768"/>
                  <a:pt x="99481" y="3139768"/>
                </a:cubicBezTo>
                <a:lnTo>
                  <a:pt x="1237282" y="3139768"/>
                </a:lnTo>
                <a:lnTo>
                  <a:pt x="1481849" y="3139768"/>
                </a:lnTo>
                <a:lnTo>
                  <a:pt x="1556045" y="3139768"/>
                </a:lnTo>
                <a:lnTo>
                  <a:pt x="1600213" y="3121251"/>
                </a:lnTo>
                <a:cubicBezTo>
                  <a:pt x="1640826" y="3097545"/>
                  <a:pt x="1675286" y="3063213"/>
                  <a:pt x="1699900" y="3020706"/>
                </a:cubicBezTo>
                <a:cubicBezTo>
                  <a:pt x="1699900" y="3020706"/>
                  <a:pt x="1699900" y="3020706"/>
                  <a:pt x="2458009" y="1709539"/>
                </a:cubicBezTo>
                <a:cubicBezTo>
                  <a:pt x="2507237" y="1627796"/>
                  <a:pt x="2507237" y="1523164"/>
                  <a:pt x="2458009" y="1441420"/>
                </a:cubicBezTo>
                <a:cubicBezTo>
                  <a:pt x="2458009" y="1441420"/>
                  <a:pt x="2458009" y="1441420"/>
                  <a:pt x="1699900" y="130253"/>
                </a:cubicBezTo>
                <a:cubicBezTo>
                  <a:pt x="1662979" y="66493"/>
                  <a:pt x="1603905" y="21126"/>
                  <a:pt x="1535140" y="2427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ZA"/>
          </a:p>
        </p:txBody>
      </p:sp>
      <p:sp>
        <p:nvSpPr>
          <p:cNvPr id="21" name="Isosceles Triangle 20" descr="Shadow accent to title">
            <a:extLst>
              <a:ext uri="{FF2B5EF4-FFF2-40B4-BE49-F238E27FC236}">
                <a16:creationId xmlns:a16="http://schemas.microsoft.com/office/drawing/2014/main" id="{59A98ED3-718C-409B-BC1D-07842F9F58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2707235" y="4605168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6">
              <a:lumMod val="60000"/>
              <a:lumOff val="40000"/>
            </a:schemeClr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39435" y="3437894"/>
            <a:ext cx="4000500" cy="997905"/>
          </a:xfrm>
        </p:spPr>
        <p:txBody>
          <a:bodyPr/>
          <a:lstStyle/>
          <a:p>
            <a:r>
              <a:rPr lang="en-ZA"/>
              <a:t>Lorem ipsum dolor sit amet, consectetur adipiscing elit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11</a:t>
            </a:fld>
            <a:endParaRPr lang="en-ZA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BFB0A172-3631-415F-972F-F2AD49E945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07234" y="2777307"/>
            <a:ext cx="4355718" cy="1827859"/>
          </a:xfrm>
        </p:spPr>
        <p:txBody>
          <a:bodyPr/>
          <a:lstStyle/>
          <a:p>
            <a:br>
              <a:rPr lang="es-ES" sz="7200"/>
            </a:br>
            <a:r>
              <a:rPr lang="es-ES" sz="7200"/>
              <a:t>Desarrollo</a:t>
            </a:r>
            <a:endParaRPr lang="en-ZA" sz="600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1C8986A-2FD1-428C-9973-A3DD3D6812A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12</a:t>
            </a:fld>
            <a:endParaRPr lang="en-ZA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7467A5F-9BB1-44B2-ADF5-2EDBB7D9A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Desarrollo de topologías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DAA99254-A9D4-469F-9F41-A7F1C14C735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510018" y="975177"/>
            <a:ext cx="4731391" cy="358775"/>
          </a:xfrm>
        </p:spPr>
        <p:txBody>
          <a:bodyPr/>
          <a:lstStyle/>
          <a:p>
            <a:pPr marL="0" indent="0">
              <a:buNone/>
            </a:pPr>
            <a:r>
              <a:rPr lang="es-ES" sz="2000" b="1" u="sng"/>
              <a:t>Escenario 1 – Despliegue en arquitectura local</a:t>
            </a:r>
          </a:p>
        </p:txBody>
      </p:sp>
      <p:sp>
        <p:nvSpPr>
          <p:cNvPr id="16" name="Marcador de contenido 4">
            <a:extLst>
              <a:ext uri="{FF2B5EF4-FFF2-40B4-BE49-F238E27FC236}">
                <a16:creationId xmlns:a16="http://schemas.microsoft.com/office/drawing/2014/main" id="{DBED5099-ED41-4996-815A-B7B48B94386F}"/>
              </a:ext>
            </a:extLst>
          </p:cNvPr>
          <p:cNvSpPr txBox="1">
            <a:spLocks/>
          </p:cNvSpPr>
          <p:nvPr/>
        </p:nvSpPr>
        <p:spPr>
          <a:xfrm>
            <a:off x="470944" y="2689481"/>
            <a:ext cx="4825800" cy="176228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/>
              <a:t>Se define la red más sencilla, en </a:t>
            </a:r>
            <a:r>
              <a:rPr lang="es-ES" b="1"/>
              <a:t>local</a:t>
            </a:r>
            <a:r>
              <a:rPr lang="es-ES"/>
              <a:t>. Preparación, instalación y testeo de todas las herramientas.</a:t>
            </a:r>
          </a:p>
          <a:p>
            <a:pPr algn="just"/>
            <a:r>
              <a:rPr lang="es-ES"/>
              <a:t>Uso básico de Minikube y Kubectl.</a:t>
            </a:r>
          </a:p>
          <a:p>
            <a:pPr algn="just"/>
            <a:r>
              <a:rPr lang="es-ES"/>
              <a:t>Despliegue de la arquitectura software</a:t>
            </a:r>
            <a:endParaRPr lang="es-ES" b="1"/>
          </a:p>
        </p:txBody>
      </p:sp>
      <p:sp>
        <p:nvSpPr>
          <p:cNvPr id="17" name="Marcador de contenido 4">
            <a:extLst>
              <a:ext uri="{FF2B5EF4-FFF2-40B4-BE49-F238E27FC236}">
                <a16:creationId xmlns:a16="http://schemas.microsoft.com/office/drawing/2014/main" id="{AF19AA74-B9BC-474C-8D54-1429708ED9E5}"/>
              </a:ext>
            </a:extLst>
          </p:cNvPr>
          <p:cNvSpPr txBox="1">
            <a:spLocks/>
          </p:cNvSpPr>
          <p:nvPr/>
        </p:nvSpPr>
        <p:spPr>
          <a:xfrm>
            <a:off x="5915672" y="5012995"/>
            <a:ext cx="4932727" cy="1507895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" sz="1600" b="1"/>
              <a:t>Conceptos</a:t>
            </a:r>
          </a:p>
          <a:p>
            <a:pPr algn="just"/>
            <a:r>
              <a:rPr lang="es-ES" sz="1600" b="1"/>
              <a:t>Minikube</a:t>
            </a:r>
            <a:r>
              <a:rPr lang="es-ES" sz="1600"/>
              <a:t>: Clúster en la propia máquina local de Kubernetes</a:t>
            </a:r>
          </a:p>
          <a:p>
            <a:pPr algn="just"/>
            <a:r>
              <a:rPr lang="es-ES" sz="1600" b="1"/>
              <a:t>Kubectl</a:t>
            </a:r>
            <a:r>
              <a:rPr lang="es-ES" sz="1600"/>
              <a:t>: Interfaz de línea de comandos (CLI), para el acceso a los recursos de Kubernetes</a:t>
            </a:r>
            <a:r>
              <a:rPr lang="es-ES" sz="1200"/>
              <a:t>. 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9634F45D-4426-4832-BDCE-5C933729B6DA}"/>
              </a:ext>
            </a:extLst>
          </p:cNvPr>
          <p:cNvGrpSpPr/>
          <p:nvPr/>
        </p:nvGrpSpPr>
        <p:grpSpPr>
          <a:xfrm>
            <a:off x="9481578" y="355806"/>
            <a:ext cx="2029942" cy="2004103"/>
            <a:chOff x="9481578" y="355806"/>
            <a:chExt cx="2029942" cy="2004103"/>
          </a:xfrm>
        </p:grpSpPr>
        <p:sp>
          <p:nvSpPr>
            <p:cNvPr id="9" name="Freeform 5" descr="Hollow image accent">
              <a:extLst>
                <a:ext uri="{FF2B5EF4-FFF2-40B4-BE49-F238E27FC236}">
                  <a16:creationId xmlns:a16="http://schemas.microsoft.com/office/drawing/2014/main" id="{58B2190F-A2E1-4884-AA2D-467C16A764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481578" y="1306497"/>
              <a:ext cx="1200404" cy="1053412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635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ZA"/>
            </a:p>
          </p:txBody>
        </p:sp>
        <p:sp>
          <p:nvSpPr>
            <p:cNvPr id="10" name="Freeform 5" descr="Hollow image accent">
              <a:extLst>
                <a:ext uri="{FF2B5EF4-FFF2-40B4-BE49-F238E27FC236}">
                  <a16:creationId xmlns:a16="http://schemas.microsoft.com/office/drawing/2014/main" id="{78F80D19-9EA1-43C0-BC75-3CFF32F95C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672869" y="355806"/>
              <a:ext cx="1838651" cy="1613506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noFill/>
            <a:ln w="6350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ZA"/>
            </a:p>
          </p:txBody>
        </p:sp>
      </p:grpSp>
      <p:pic>
        <p:nvPicPr>
          <p:cNvPr id="12" name="Marcador de contenido 11">
            <a:extLst>
              <a:ext uri="{FF2B5EF4-FFF2-40B4-BE49-F238E27FC236}">
                <a16:creationId xmlns:a16="http://schemas.microsoft.com/office/drawing/2014/main" id="{B2118AF6-1B30-4223-9926-D26AB6A13AE3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2"/>
          <a:srcRect t="15769"/>
          <a:stretch/>
        </p:blipFill>
        <p:spPr>
          <a:xfrm>
            <a:off x="5839741" y="2202609"/>
            <a:ext cx="5084590" cy="2421424"/>
          </a:xfrm>
        </p:spPr>
      </p:pic>
    </p:spTree>
    <p:extLst>
      <p:ext uri="{BB962C8B-B14F-4D97-AF65-F5344CB8AC3E}">
        <p14:creationId xmlns:p14="http://schemas.microsoft.com/office/powerpoint/2010/main" val="2348141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1C8986A-2FD1-428C-9973-A3DD3D6812A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13</a:t>
            </a:fld>
            <a:endParaRPr lang="en-ZA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7467A5F-9BB1-44B2-ADF5-2EDBB7D9A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Desarrollo de topologías</a:t>
            </a:r>
          </a:p>
        </p:txBody>
      </p:sp>
      <p:pic>
        <p:nvPicPr>
          <p:cNvPr id="12" name="Marcador de contenido 11">
            <a:extLst>
              <a:ext uri="{FF2B5EF4-FFF2-40B4-BE49-F238E27FC236}">
                <a16:creationId xmlns:a16="http://schemas.microsoft.com/office/drawing/2014/main" id="{B2118AF6-1B30-4223-9926-D26AB6A13AE3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2"/>
          <a:srcRect t="8009"/>
          <a:stretch/>
        </p:blipFill>
        <p:spPr>
          <a:xfrm>
            <a:off x="5830344" y="1445129"/>
            <a:ext cx="4851638" cy="3675727"/>
          </a:xfrm>
        </p:spPr>
      </p:pic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DAA99254-A9D4-469F-9F41-A7F1C14C735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510018" y="975177"/>
            <a:ext cx="6409189" cy="358775"/>
          </a:xfrm>
        </p:spPr>
        <p:txBody>
          <a:bodyPr/>
          <a:lstStyle/>
          <a:p>
            <a:pPr marL="0" indent="0">
              <a:buNone/>
            </a:pPr>
            <a:r>
              <a:rPr lang="es-ES" sz="2000" b="1" u="sng"/>
              <a:t>Escenario 2 – Despliegue en arquitectura Cloud</a:t>
            </a:r>
          </a:p>
        </p:txBody>
      </p:sp>
      <p:sp>
        <p:nvSpPr>
          <p:cNvPr id="16" name="Marcador de contenido 4">
            <a:extLst>
              <a:ext uri="{FF2B5EF4-FFF2-40B4-BE49-F238E27FC236}">
                <a16:creationId xmlns:a16="http://schemas.microsoft.com/office/drawing/2014/main" id="{DBED5099-ED41-4996-815A-B7B48B94386F}"/>
              </a:ext>
            </a:extLst>
          </p:cNvPr>
          <p:cNvSpPr txBox="1">
            <a:spLocks/>
          </p:cNvSpPr>
          <p:nvPr/>
        </p:nvSpPr>
        <p:spPr>
          <a:xfrm>
            <a:off x="564100" y="2718004"/>
            <a:ext cx="4926600" cy="171359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es-ES"/>
              <a:t>Se desarrolla el mismo escenario pero en </a:t>
            </a:r>
            <a:r>
              <a:rPr lang="es-ES" b="1"/>
              <a:t>Cloud</a:t>
            </a:r>
            <a:r>
              <a:rPr lang="es-ES"/>
              <a:t>. </a:t>
            </a:r>
          </a:p>
          <a:p>
            <a:pPr algn="just"/>
            <a:r>
              <a:rPr lang="es-ES"/>
              <a:t>Instalación y uso del proveedor Cloud.  </a:t>
            </a:r>
          </a:p>
          <a:p>
            <a:pPr algn="just"/>
            <a:r>
              <a:rPr lang="es-ES"/>
              <a:t>Despliegue de aplicaciones, accediendo desde Internet. </a:t>
            </a:r>
            <a:endParaRPr lang="es-ES" b="1"/>
          </a:p>
        </p:txBody>
      </p:sp>
      <p:sp>
        <p:nvSpPr>
          <p:cNvPr id="17" name="Marcador de contenido 4">
            <a:extLst>
              <a:ext uri="{FF2B5EF4-FFF2-40B4-BE49-F238E27FC236}">
                <a16:creationId xmlns:a16="http://schemas.microsoft.com/office/drawing/2014/main" id="{AF19AA74-B9BC-474C-8D54-1429708ED9E5}"/>
              </a:ext>
            </a:extLst>
          </p:cNvPr>
          <p:cNvSpPr txBox="1">
            <a:spLocks/>
          </p:cNvSpPr>
          <p:nvPr/>
        </p:nvSpPr>
        <p:spPr>
          <a:xfrm>
            <a:off x="6299094" y="5232033"/>
            <a:ext cx="4932727" cy="1507895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" sz="1600" b="1"/>
              <a:t>Conceptos</a:t>
            </a:r>
          </a:p>
          <a:p>
            <a:pPr algn="just"/>
            <a:r>
              <a:rPr lang="es-ES" sz="1600" b="1"/>
              <a:t>Minikube</a:t>
            </a:r>
            <a:r>
              <a:rPr lang="es-ES" sz="1600"/>
              <a:t>: Clúster en la propia máquina local de Kubernetes</a:t>
            </a:r>
          </a:p>
          <a:p>
            <a:pPr algn="just"/>
            <a:r>
              <a:rPr lang="es-ES" sz="1600" b="1"/>
              <a:t>Kubectl</a:t>
            </a:r>
            <a:r>
              <a:rPr lang="es-ES" sz="1600"/>
              <a:t>: Interfaz de línea de comandos (CLI), para el acceso a los recursos de Kubernetes</a:t>
            </a:r>
            <a:r>
              <a:rPr lang="es-ES" sz="1200"/>
              <a:t>.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8BD3058-A908-44AF-803A-2D1D8195AE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9632" y="2571035"/>
            <a:ext cx="374664" cy="467914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F4183379-6C2E-4F05-B66C-308D528A9E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4647" y="2713824"/>
            <a:ext cx="271795" cy="311943"/>
          </a:xfrm>
          <a:prstGeom prst="rect">
            <a:avLst/>
          </a:prstGeom>
        </p:spPr>
      </p:pic>
      <p:sp>
        <p:nvSpPr>
          <p:cNvPr id="15" name="Marcador de contenido 4">
            <a:extLst>
              <a:ext uri="{FF2B5EF4-FFF2-40B4-BE49-F238E27FC236}">
                <a16:creationId xmlns:a16="http://schemas.microsoft.com/office/drawing/2014/main" id="{73115EA8-9E16-4846-B816-F4372C5CFBD7}"/>
              </a:ext>
            </a:extLst>
          </p:cNvPr>
          <p:cNvSpPr txBox="1">
            <a:spLocks/>
          </p:cNvSpPr>
          <p:nvPr/>
        </p:nvSpPr>
        <p:spPr>
          <a:xfrm>
            <a:off x="1288986" y="5016033"/>
            <a:ext cx="3092251" cy="432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sz="3600">
                <a:hlinkClick r:id="rId5"/>
              </a:rPr>
              <a:t>Link - IBM Cloud</a:t>
            </a:r>
            <a:endParaRPr lang="es-ES" sz="2000" b="1">
              <a:highlight>
                <a:srgbClr val="FFFF00"/>
              </a:highlight>
            </a:endParaRPr>
          </a:p>
        </p:txBody>
      </p:sp>
      <p:grpSp>
        <p:nvGrpSpPr>
          <p:cNvPr id="11" name="Grupo 10">
            <a:extLst>
              <a:ext uri="{FF2B5EF4-FFF2-40B4-BE49-F238E27FC236}">
                <a16:creationId xmlns:a16="http://schemas.microsoft.com/office/drawing/2014/main" id="{4F3615F5-789B-48E2-9710-8EED3DFF57D5}"/>
              </a:ext>
            </a:extLst>
          </p:cNvPr>
          <p:cNvGrpSpPr/>
          <p:nvPr/>
        </p:nvGrpSpPr>
        <p:grpSpPr>
          <a:xfrm>
            <a:off x="9481578" y="355806"/>
            <a:ext cx="2029942" cy="2004103"/>
            <a:chOff x="9481578" y="355806"/>
            <a:chExt cx="2029942" cy="2004103"/>
          </a:xfrm>
        </p:grpSpPr>
        <p:sp>
          <p:nvSpPr>
            <p:cNvPr id="14" name="Freeform 5" descr="Hollow image accent">
              <a:extLst>
                <a:ext uri="{FF2B5EF4-FFF2-40B4-BE49-F238E27FC236}">
                  <a16:creationId xmlns:a16="http://schemas.microsoft.com/office/drawing/2014/main" id="{A5D68283-AEC9-48A3-B2C0-DD959C7C87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481578" y="1306497"/>
              <a:ext cx="1200404" cy="1053412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635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ZA"/>
            </a:p>
          </p:txBody>
        </p:sp>
        <p:sp>
          <p:nvSpPr>
            <p:cNvPr id="18" name="Freeform 5" descr="Hollow image accent">
              <a:extLst>
                <a:ext uri="{FF2B5EF4-FFF2-40B4-BE49-F238E27FC236}">
                  <a16:creationId xmlns:a16="http://schemas.microsoft.com/office/drawing/2014/main" id="{2B109422-05B9-4D61-A72C-8A310548A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672869" y="355806"/>
              <a:ext cx="1838651" cy="1613506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noFill/>
            <a:ln w="6350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ZA"/>
            </a:p>
          </p:txBody>
        </p:sp>
      </p:grpSp>
    </p:spTree>
    <p:extLst>
      <p:ext uri="{BB962C8B-B14F-4D97-AF65-F5344CB8AC3E}">
        <p14:creationId xmlns:p14="http://schemas.microsoft.com/office/powerpoint/2010/main" val="2287541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1C8986A-2FD1-428C-9973-A3DD3D6812A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14</a:t>
            </a:fld>
            <a:endParaRPr lang="en-ZA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7467A5F-9BB1-44B2-ADF5-2EDBB7D9A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Desarrollo de topologías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DAA99254-A9D4-469F-9F41-A7F1C14C735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510019" y="975177"/>
            <a:ext cx="3791824" cy="358775"/>
          </a:xfrm>
        </p:spPr>
        <p:txBody>
          <a:bodyPr/>
          <a:lstStyle/>
          <a:p>
            <a:pPr marL="0" indent="0">
              <a:buNone/>
            </a:pPr>
            <a:r>
              <a:rPr lang="es-ES" sz="2000" b="1" u="sng"/>
              <a:t>Escenario 3 – Despliegue clúster local</a:t>
            </a:r>
          </a:p>
        </p:txBody>
      </p:sp>
      <p:sp>
        <p:nvSpPr>
          <p:cNvPr id="16" name="Marcador de contenido 4">
            <a:extLst>
              <a:ext uri="{FF2B5EF4-FFF2-40B4-BE49-F238E27FC236}">
                <a16:creationId xmlns:a16="http://schemas.microsoft.com/office/drawing/2014/main" id="{DBED5099-ED41-4996-815A-B7B48B94386F}"/>
              </a:ext>
            </a:extLst>
          </p:cNvPr>
          <p:cNvSpPr txBox="1">
            <a:spLocks/>
          </p:cNvSpPr>
          <p:nvPr/>
        </p:nvSpPr>
        <p:spPr>
          <a:xfrm>
            <a:off x="423037" y="2790824"/>
            <a:ext cx="5168896" cy="199882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dirty="0"/>
              <a:t>Despliegue de </a:t>
            </a:r>
            <a:r>
              <a:rPr lang="es-ES" b="1" dirty="0"/>
              <a:t>clúster de Kubernetes </a:t>
            </a:r>
            <a:r>
              <a:rPr lang="es-ES" dirty="0"/>
              <a:t>en entorno local. Se hace uso de 3 Raspberry Pi.   </a:t>
            </a:r>
          </a:p>
          <a:p>
            <a:pPr algn="just"/>
            <a:r>
              <a:rPr lang="es-ES" dirty="0"/>
              <a:t>Instalación de los recursos hardware y software en las Raspberry PI.  </a:t>
            </a:r>
          </a:p>
          <a:p>
            <a:pPr algn="just"/>
            <a:r>
              <a:rPr lang="es-ES" dirty="0"/>
              <a:t>Configuración como nodos/workers maestro y esclavos para el despliegue de pods en estos.</a:t>
            </a:r>
          </a:p>
        </p:txBody>
      </p:sp>
      <p:sp>
        <p:nvSpPr>
          <p:cNvPr id="17" name="Marcador de contenido 4">
            <a:extLst>
              <a:ext uri="{FF2B5EF4-FFF2-40B4-BE49-F238E27FC236}">
                <a16:creationId xmlns:a16="http://schemas.microsoft.com/office/drawing/2014/main" id="{AF19AA74-B9BC-474C-8D54-1429708ED9E5}"/>
              </a:ext>
            </a:extLst>
          </p:cNvPr>
          <p:cNvSpPr txBox="1">
            <a:spLocks/>
          </p:cNvSpPr>
          <p:nvPr/>
        </p:nvSpPr>
        <p:spPr>
          <a:xfrm>
            <a:off x="6305550" y="5412872"/>
            <a:ext cx="4932727" cy="1045953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" sz="1600" b="1"/>
              <a:t>Conceptos</a:t>
            </a:r>
          </a:p>
          <a:p>
            <a:pPr algn="just"/>
            <a:r>
              <a:rPr lang="es-ES" sz="1600" b="1"/>
              <a:t>Worker</a:t>
            </a:r>
            <a:r>
              <a:rPr lang="es-ES" sz="1600"/>
              <a:t>: Los pods se alojan en workers, que son los que aportan CPU y/o RAM a los microservicios. Funcionan con la metodología maestro/esclavo. 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8D6ACE0-BE0F-4CF2-BC89-8E2BE5AE29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66" b="20443"/>
          <a:stretch/>
        </p:blipFill>
        <p:spPr>
          <a:xfrm>
            <a:off x="6233556" y="1445128"/>
            <a:ext cx="4636340" cy="3780367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28C346CE-E47D-4AB8-98CE-E7B9C2DE22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0162" y="2556867"/>
            <a:ext cx="374664" cy="467914"/>
          </a:xfrm>
          <a:prstGeom prst="rect">
            <a:avLst/>
          </a:prstGeom>
        </p:spPr>
      </p:pic>
      <p:grpSp>
        <p:nvGrpSpPr>
          <p:cNvPr id="9" name="Grupo 8">
            <a:extLst>
              <a:ext uri="{FF2B5EF4-FFF2-40B4-BE49-F238E27FC236}">
                <a16:creationId xmlns:a16="http://schemas.microsoft.com/office/drawing/2014/main" id="{3B430DA7-9C4F-432D-8978-D1C421B5C672}"/>
              </a:ext>
            </a:extLst>
          </p:cNvPr>
          <p:cNvGrpSpPr/>
          <p:nvPr/>
        </p:nvGrpSpPr>
        <p:grpSpPr>
          <a:xfrm>
            <a:off x="9481578" y="355806"/>
            <a:ext cx="2029942" cy="2004103"/>
            <a:chOff x="9481578" y="355806"/>
            <a:chExt cx="2029942" cy="2004103"/>
          </a:xfrm>
        </p:grpSpPr>
        <p:sp>
          <p:nvSpPr>
            <p:cNvPr id="10" name="Freeform 5" descr="Hollow image accent">
              <a:extLst>
                <a:ext uri="{FF2B5EF4-FFF2-40B4-BE49-F238E27FC236}">
                  <a16:creationId xmlns:a16="http://schemas.microsoft.com/office/drawing/2014/main" id="{D26094CD-AD2B-4165-BAD8-BB055582D0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481578" y="1306497"/>
              <a:ext cx="1200404" cy="1053412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635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ZA"/>
            </a:p>
          </p:txBody>
        </p:sp>
        <p:sp>
          <p:nvSpPr>
            <p:cNvPr id="11" name="Freeform 5" descr="Hollow image accent">
              <a:extLst>
                <a:ext uri="{FF2B5EF4-FFF2-40B4-BE49-F238E27FC236}">
                  <a16:creationId xmlns:a16="http://schemas.microsoft.com/office/drawing/2014/main" id="{611EC251-F92C-4048-9DD5-D0B0F316A6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672869" y="355806"/>
              <a:ext cx="1838651" cy="1613506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noFill/>
            <a:ln w="6350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ZA"/>
            </a:p>
          </p:txBody>
        </p:sp>
      </p:grpSp>
    </p:spTree>
    <p:extLst>
      <p:ext uri="{BB962C8B-B14F-4D97-AF65-F5344CB8AC3E}">
        <p14:creationId xmlns:p14="http://schemas.microsoft.com/office/powerpoint/2010/main" val="20034178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1C8986A-2FD1-428C-9973-A3DD3D6812A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15</a:t>
            </a:fld>
            <a:endParaRPr lang="en-ZA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7467A5F-9BB1-44B2-ADF5-2EDBB7D9A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Desarrollo de topologías</a:t>
            </a:r>
          </a:p>
        </p:txBody>
      </p:sp>
      <p:sp>
        <p:nvSpPr>
          <p:cNvPr id="16" name="Marcador de contenido 4">
            <a:extLst>
              <a:ext uri="{FF2B5EF4-FFF2-40B4-BE49-F238E27FC236}">
                <a16:creationId xmlns:a16="http://schemas.microsoft.com/office/drawing/2014/main" id="{DBED5099-ED41-4996-815A-B7B48B94386F}"/>
              </a:ext>
            </a:extLst>
          </p:cNvPr>
          <p:cNvSpPr txBox="1">
            <a:spLocks/>
          </p:cNvSpPr>
          <p:nvPr/>
        </p:nvSpPr>
        <p:spPr>
          <a:xfrm>
            <a:off x="564611" y="2659296"/>
            <a:ext cx="4795954" cy="243282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/>
              <a:t>Basado en la anterior, se busca</a:t>
            </a:r>
            <a:r>
              <a:rPr lang="es-ES" b="1"/>
              <a:t> desplegar arquitecturas elásticas, </a:t>
            </a:r>
            <a:r>
              <a:rPr lang="es-ES"/>
              <a:t>orquestando </a:t>
            </a:r>
            <a:r>
              <a:rPr lang="es-ES" i="1"/>
              <a:t>pods </a:t>
            </a:r>
            <a:r>
              <a:rPr lang="es-ES"/>
              <a:t>en función de las necesidades y de las peticiones del cliente. </a:t>
            </a:r>
          </a:p>
          <a:p>
            <a:pPr algn="just"/>
            <a:r>
              <a:rPr lang="es-ES"/>
              <a:t>Puntos de acceso Wifi.</a:t>
            </a:r>
          </a:p>
          <a:p>
            <a:pPr algn="just"/>
            <a:r>
              <a:rPr lang="es-ES"/>
              <a:t>Configuración dinámica de pods. </a:t>
            </a:r>
          </a:p>
          <a:p>
            <a:pPr algn="just"/>
            <a:r>
              <a:rPr lang="es-ES"/>
              <a:t>Instalación de un Sniffer de tráfico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8D6ACE0-BE0F-4CF2-BC89-8E2BE5AE29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01"/>
          <a:stretch/>
        </p:blipFill>
        <p:spPr>
          <a:xfrm>
            <a:off x="5668161" y="2181895"/>
            <a:ext cx="5415520" cy="3700928"/>
          </a:xfrm>
          <a:prstGeom prst="rect">
            <a:avLst/>
          </a:prstGeom>
        </p:spPr>
      </p:pic>
      <p:grpSp>
        <p:nvGrpSpPr>
          <p:cNvPr id="7" name="Grupo 6">
            <a:extLst>
              <a:ext uri="{FF2B5EF4-FFF2-40B4-BE49-F238E27FC236}">
                <a16:creationId xmlns:a16="http://schemas.microsoft.com/office/drawing/2014/main" id="{4663B448-DB1E-4020-A55D-A4FDED49A89B}"/>
              </a:ext>
            </a:extLst>
          </p:cNvPr>
          <p:cNvGrpSpPr/>
          <p:nvPr/>
        </p:nvGrpSpPr>
        <p:grpSpPr>
          <a:xfrm>
            <a:off x="9481578" y="355806"/>
            <a:ext cx="2029942" cy="2004103"/>
            <a:chOff x="9481578" y="355806"/>
            <a:chExt cx="2029942" cy="2004103"/>
          </a:xfrm>
        </p:grpSpPr>
        <p:sp>
          <p:nvSpPr>
            <p:cNvPr id="9" name="Freeform 5" descr="Hollow image accent">
              <a:extLst>
                <a:ext uri="{FF2B5EF4-FFF2-40B4-BE49-F238E27FC236}">
                  <a16:creationId xmlns:a16="http://schemas.microsoft.com/office/drawing/2014/main" id="{33D929A0-78CC-4D07-904C-23B5764AA1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481578" y="1306497"/>
              <a:ext cx="1200404" cy="1053412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635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ZA"/>
            </a:p>
          </p:txBody>
        </p:sp>
        <p:sp>
          <p:nvSpPr>
            <p:cNvPr id="10" name="Freeform 5" descr="Hollow image accent">
              <a:extLst>
                <a:ext uri="{FF2B5EF4-FFF2-40B4-BE49-F238E27FC236}">
                  <a16:creationId xmlns:a16="http://schemas.microsoft.com/office/drawing/2014/main" id="{A4DCE620-A8C7-41EF-A15F-85E9F88B3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672869" y="355806"/>
              <a:ext cx="1838651" cy="1613506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noFill/>
            <a:ln w="6350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ZA"/>
            </a:p>
          </p:txBody>
        </p:sp>
      </p:grpSp>
      <p:sp>
        <p:nvSpPr>
          <p:cNvPr id="11" name="Marcador de texto 12">
            <a:extLst>
              <a:ext uri="{FF2B5EF4-FFF2-40B4-BE49-F238E27FC236}">
                <a16:creationId xmlns:a16="http://schemas.microsoft.com/office/drawing/2014/main" id="{77B2307C-BBA1-4075-9FF3-7BCE99CE6F52}"/>
              </a:ext>
            </a:extLst>
          </p:cNvPr>
          <p:cNvSpPr txBox="1">
            <a:spLocks/>
          </p:cNvSpPr>
          <p:nvPr/>
        </p:nvSpPr>
        <p:spPr>
          <a:xfrm>
            <a:off x="1510018" y="975177"/>
            <a:ext cx="6300131" cy="3587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b="1" u="sng"/>
              <a:t>Escenario 3.1 – Despliegue clúster local, aplicaciones elásticas</a:t>
            </a:r>
          </a:p>
        </p:txBody>
      </p:sp>
    </p:spTree>
    <p:extLst>
      <p:ext uri="{BB962C8B-B14F-4D97-AF65-F5344CB8AC3E}">
        <p14:creationId xmlns:p14="http://schemas.microsoft.com/office/powerpoint/2010/main" val="1785873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 descr="Hollow image accent">
            <a:hlinkClick r:id="rId2"/>
            <a:extLst>
              <a:ext uri="{FF2B5EF4-FFF2-40B4-BE49-F238E27FC236}">
                <a16:creationId xmlns:a16="http://schemas.microsoft.com/office/drawing/2014/main" id="{EA6189C7-6D8C-4E47-8BB1-BAAA74F29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7309944" y="3597740"/>
            <a:ext cx="3393304" cy="2977790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EE8D58D-B74F-4FAC-BB9D-DE286544D3A9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16</a:t>
            </a:fld>
            <a:endParaRPr lang="en-ZA"/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AF33FF78-DD7B-465C-AA63-149A2E951192}"/>
              </a:ext>
            </a:extLst>
          </p:cNvPr>
          <p:cNvGrpSpPr/>
          <p:nvPr/>
        </p:nvGrpSpPr>
        <p:grpSpPr>
          <a:xfrm>
            <a:off x="4207060" y="1771363"/>
            <a:ext cx="3777879" cy="3315273"/>
            <a:chOff x="4207060" y="1771363"/>
            <a:chExt cx="3777879" cy="3315273"/>
          </a:xfrm>
        </p:grpSpPr>
        <p:sp>
          <p:nvSpPr>
            <p:cNvPr id="8" name="Freeform 5" descr="Hollow image accent">
              <a:extLst>
                <a:ext uri="{FF2B5EF4-FFF2-40B4-BE49-F238E27FC236}">
                  <a16:creationId xmlns:a16="http://schemas.microsoft.com/office/drawing/2014/main" id="{F825B530-B567-4952-AEFD-75EE45EDFA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207060" y="1771363"/>
              <a:ext cx="3777879" cy="3315273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635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ZA"/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A4BCD6E1-9616-45D0-B1E9-23A9718570FA}"/>
                </a:ext>
              </a:extLst>
            </p:cNvPr>
            <p:cNvSpPr txBox="1"/>
            <p:nvPr/>
          </p:nvSpPr>
          <p:spPr>
            <a:xfrm>
              <a:off x="4882053" y="2459503"/>
              <a:ext cx="2427891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6000" b="1" dirty="0">
                  <a:solidFill>
                    <a:schemeClr val="bg1"/>
                  </a:solidFill>
                  <a:latin typeface="+mj-lt"/>
                </a:rPr>
                <a:t>Demo time </a:t>
              </a:r>
            </a:p>
          </p:txBody>
        </p:sp>
      </p:grpSp>
      <p:pic>
        <p:nvPicPr>
          <p:cNvPr id="4" name="Imagen 5">
            <a:extLst>
              <a:ext uri="{FF2B5EF4-FFF2-40B4-BE49-F238E27FC236}">
                <a16:creationId xmlns:a16="http://schemas.microsoft.com/office/drawing/2014/main" id="{FC5BEB01-A027-4845-9089-E77FA44E98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2276" y="104609"/>
            <a:ext cx="9026767" cy="675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538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ivider slide image">
            <a:extLst>
              <a:ext uri="{FF2B5EF4-FFF2-40B4-BE49-F238E27FC236}">
                <a16:creationId xmlns:a16="http://schemas.microsoft.com/office/drawing/2014/main" id="{177FEC3E-B2FE-9045-8D49-89B1E3D20C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333500" y="3429000"/>
            <a:ext cx="4676775" cy="3466727"/>
          </a:xfrm>
        </p:spPr>
      </p:pic>
      <p:sp>
        <p:nvSpPr>
          <p:cNvPr id="24" name="TextBox 23" descr="Accent piece to title box">
            <a:extLst>
              <a:ext uri="{FF2B5EF4-FFF2-40B4-BE49-F238E27FC236}">
                <a16:creationId xmlns:a16="http://schemas.microsoft.com/office/drawing/2014/main" id="{993B1474-02E3-4509-B5C5-84427653B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11387102" y="1798275"/>
            <a:ext cx="804898" cy="2054054"/>
          </a:xfrm>
          <a:custGeom>
            <a:avLst/>
            <a:gdLst>
              <a:gd name="connsiteX0" fmla="*/ 99480 w 804898"/>
              <a:gd name="connsiteY0" fmla="*/ 0 h 3140150"/>
              <a:gd name="connsiteX1" fmla="*/ 804898 w 804898"/>
              <a:gd name="connsiteY1" fmla="*/ 0 h 3140150"/>
              <a:gd name="connsiteX2" fmla="*/ 804898 w 804898"/>
              <a:gd name="connsiteY2" fmla="*/ 357262 h 3140150"/>
              <a:gd name="connsiteX3" fmla="*/ 804898 w 804898"/>
              <a:gd name="connsiteY3" fmla="*/ 2782888 h 3140150"/>
              <a:gd name="connsiteX4" fmla="*/ 804898 w 804898"/>
              <a:gd name="connsiteY4" fmla="*/ 3140150 h 3140150"/>
              <a:gd name="connsiteX5" fmla="*/ 99480 w 804898"/>
              <a:gd name="connsiteY5" fmla="*/ 3140150 h 3140150"/>
              <a:gd name="connsiteX6" fmla="*/ 0 w 804898"/>
              <a:gd name="connsiteY6" fmla="*/ 3013250 h 3140150"/>
              <a:gd name="connsiteX7" fmla="*/ 0 w 804898"/>
              <a:gd name="connsiteY7" fmla="*/ 2655988 h 3140150"/>
              <a:gd name="connsiteX8" fmla="*/ 0 w 804898"/>
              <a:gd name="connsiteY8" fmla="*/ 484162 h 3140150"/>
              <a:gd name="connsiteX9" fmla="*/ 0 w 804898"/>
              <a:gd name="connsiteY9" fmla="*/ 126900 h 3140150"/>
              <a:gd name="connsiteX10" fmla="*/ 99480 w 804898"/>
              <a:gd name="connsiteY10" fmla="*/ 0 h 314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04898" h="3140150">
                <a:moveTo>
                  <a:pt x="99480" y="0"/>
                </a:moveTo>
                <a:lnTo>
                  <a:pt x="804898" y="0"/>
                </a:lnTo>
                <a:lnTo>
                  <a:pt x="804898" y="357262"/>
                </a:lnTo>
                <a:lnTo>
                  <a:pt x="804898" y="2782888"/>
                </a:lnTo>
                <a:lnTo>
                  <a:pt x="804898" y="3140150"/>
                </a:lnTo>
                <a:lnTo>
                  <a:pt x="99480" y="3140150"/>
                </a:lnTo>
                <a:cubicBezTo>
                  <a:pt x="44539" y="3140150"/>
                  <a:pt x="0" y="3083334"/>
                  <a:pt x="0" y="3013250"/>
                </a:cubicBezTo>
                <a:lnTo>
                  <a:pt x="0" y="2655988"/>
                </a:lnTo>
                <a:lnTo>
                  <a:pt x="0" y="484162"/>
                </a:lnTo>
                <a:lnTo>
                  <a:pt x="0" y="126900"/>
                </a:lnTo>
                <a:cubicBezTo>
                  <a:pt x="0" y="56816"/>
                  <a:pt x="44539" y="0"/>
                  <a:pt x="99480" y="0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ZA"/>
          </a:p>
        </p:txBody>
      </p:sp>
      <p:sp>
        <p:nvSpPr>
          <p:cNvPr id="18" name="Isosceles Triangle 17" descr="Shadow for title box">
            <a:extLst>
              <a:ext uri="{FF2B5EF4-FFF2-40B4-BE49-F238E27FC236}">
                <a16:creationId xmlns:a16="http://schemas.microsoft.com/office/drawing/2014/main" id="{FAB4748B-F532-4C70-827A-5FEA8C0843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1391864" y="3331630"/>
            <a:ext cx="450092" cy="424971"/>
          </a:xfrm>
          <a:prstGeom prst="triangle">
            <a:avLst>
              <a:gd name="adj" fmla="val 100000"/>
            </a:avLst>
          </a:prstGeom>
          <a:solidFill>
            <a:schemeClr val="accent3">
              <a:lumMod val="75000"/>
            </a:schemeClr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2823" y="1401020"/>
            <a:ext cx="6172236" cy="1930609"/>
          </a:xfrm>
        </p:spPr>
        <p:txBody>
          <a:bodyPr/>
          <a:lstStyle/>
          <a:p>
            <a:r>
              <a:rPr lang="es-ES"/>
              <a:t>Arquitecturas complejas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76975" y="2491957"/>
            <a:ext cx="5330825" cy="676165"/>
          </a:xfrm>
        </p:spPr>
        <p:txBody>
          <a:bodyPr/>
          <a:lstStyle/>
          <a:p>
            <a:r>
              <a:rPr lang="es-ES" sz="2400" b="1"/>
              <a:t>Definición de entornos productivos y reales</a:t>
            </a:r>
          </a:p>
        </p:txBody>
      </p:sp>
      <p:sp>
        <p:nvSpPr>
          <p:cNvPr id="15" name="Freeform 5" descr="Accent block">
            <a:extLst>
              <a:ext uri="{FF2B5EF4-FFF2-40B4-BE49-F238E27FC236}">
                <a16:creationId xmlns:a16="http://schemas.microsoft.com/office/drawing/2014/main" id="{7746F873-A4ED-4E4C-BB89-CA0FBB9E95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3109337" y="3672952"/>
            <a:ext cx="921708" cy="808843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17</a:t>
            </a:fld>
            <a:endParaRPr lang="en-ZA"/>
          </a:p>
        </p:txBody>
      </p:sp>
      <p:sp>
        <p:nvSpPr>
          <p:cNvPr id="9" name="Freeform 5" descr="Hollow image accent">
            <a:extLst>
              <a:ext uri="{FF2B5EF4-FFF2-40B4-BE49-F238E27FC236}">
                <a16:creationId xmlns:a16="http://schemas.microsoft.com/office/drawing/2014/main" id="{6A68D3FC-4420-49F6-A01F-D2B883B6B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449203" y="4949912"/>
            <a:ext cx="1023805" cy="898438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76200" cap="flat">
            <a:solidFill>
              <a:schemeClr val="accent3">
                <a:lumMod val="7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24790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33358971-EC95-40FA-9809-4CF576F500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7" t="6852" r="227" b="-1226"/>
          <a:stretch/>
        </p:blipFill>
        <p:spPr>
          <a:xfrm>
            <a:off x="6574340" y="978393"/>
            <a:ext cx="4443396" cy="4560137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1C8986A-2FD1-428C-9973-A3DD3D6812A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18</a:t>
            </a:fld>
            <a:endParaRPr lang="en-ZA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7467A5F-9BB1-44B2-ADF5-2EDBB7D9A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Definición de topologías complejas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DAA99254-A9D4-469F-9F41-A7F1C14C735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510018" y="975177"/>
            <a:ext cx="6409189" cy="358775"/>
          </a:xfrm>
        </p:spPr>
        <p:txBody>
          <a:bodyPr/>
          <a:lstStyle/>
          <a:p>
            <a:pPr marL="0" indent="0">
              <a:buNone/>
            </a:pPr>
            <a:r>
              <a:rPr lang="es-ES" sz="2000" b="1" u="sng"/>
              <a:t>Escenario 4 – Arquitectura híbrida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B4E77009-929E-4FE8-BBAF-A6D45BC091C9}"/>
              </a:ext>
            </a:extLst>
          </p:cNvPr>
          <p:cNvGrpSpPr/>
          <p:nvPr/>
        </p:nvGrpSpPr>
        <p:grpSpPr>
          <a:xfrm>
            <a:off x="9481578" y="288555"/>
            <a:ext cx="2029942" cy="2004103"/>
            <a:chOff x="9481578" y="288555"/>
            <a:chExt cx="2029942" cy="2004103"/>
          </a:xfrm>
        </p:grpSpPr>
        <p:sp>
          <p:nvSpPr>
            <p:cNvPr id="7" name="Freeform 5" descr="Hollow image accent">
              <a:extLst>
                <a:ext uri="{FF2B5EF4-FFF2-40B4-BE49-F238E27FC236}">
                  <a16:creationId xmlns:a16="http://schemas.microsoft.com/office/drawing/2014/main" id="{0D07EF35-B757-4E54-A065-0B970346E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481578" y="1239246"/>
              <a:ext cx="1200404" cy="1053412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635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ZA"/>
            </a:p>
          </p:txBody>
        </p:sp>
        <p:sp>
          <p:nvSpPr>
            <p:cNvPr id="9" name="Freeform 5" descr="Hollow image accent">
              <a:extLst>
                <a:ext uri="{FF2B5EF4-FFF2-40B4-BE49-F238E27FC236}">
                  <a16:creationId xmlns:a16="http://schemas.microsoft.com/office/drawing/2014/main" id="{1072204B-D9A5-40F3-97F2-77BC6D2B7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672869" y="288555"/>
              <a:ext cx="1838651" cy="1613506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noFill/>
            <a:ln w="6350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ZA"/>
            </a:p>
          </p:txBody>
        </p:sp>
      </p:grpSp>
      <p:sp>
        <p:nvSpPr>
          <p:cNvPr id="10" name="Marcador de contenido 4">
            <a:extLst>
              <a:ext uri="{FF2B5EF4-FFF2-40B4-BE49-F238E27FC236}">
                <a16:creationId xmlns:a16="http://schemas.microsoft.com/office/drawing/2014/main" id="{99F9FBD0-3D23-42B2-8F44-834758941283}"/>
              </a:ext>
            </a:extLst>
          </p:cNvPr>
          <p:cNvSpPr txBox="1">
            <a:spLocks/>
          </p:cNvSpPr>
          <p:nvPr/>
        </p:nvSpPr>
        <p:spPr>
          <a:xfrm>
            <a:off x="631376" y="2227200"/>
            <a:ext cx="5169402" cy="187277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/>
              <a:t>Se define una arquitectura de </a:t>
            </a:r>
            <a:r>
              <a:rPr lang="es-ES" b="1"/>
              <a:t>red hibrida</a:t>
            </a:r>
            <a:r>
              <a:rPr lang="es-ES"/>
              <a:t>, añadiendo Workers en local y en Cloud.   </a:t>
            </a:r>
          </a:p>
          <a:p>
            <a:pPr algn="just"/>
            <a:r>
              <a:rPr lang="es-ES"/>
              <a:t>Configuración de una red VPN</a:t>
            </a:r>
          </a:p>
          <a:p>
            <a:pPr algn="just"/>
            <a:r>
              <a:rPr lang="es-ES"/>
              <a:t>Uso de modelos complejos de red, SDN. </a:t>
            </a:r>
          </a:p>
        </p:txBody>
      </p:sp>
      <p:sp>
        <p:nvSpPr>
          <p:cNvPr id="12" name="Marcador de contenido 4">
            <a:extLst>
              <a:ext uri="{FF2B5EF4-FFF2-40B4-BE49-F238E27FC236}">
                <a16:creationId xmlns:a16="http://schemas.microsoft.com/office/drawing/2014/main" id="{0AE83C02-6D30-4027-B65E-3B4DFF97E1FD}"/>
              </a:ext>
            </a:extLst>
          </p:cNvPr>
          <p:cNvSpPr txBox="1">
            <a:spLocks/>
          </p:cNvSpPr>
          <p:nvPr/>
        </p:nvSpPr>
        <p:spPr>
          <a:xfrm>
            <a:off x="6393504" y="5632784"/>
            <a:ext cx="5118016" cy="1053412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" sz="1600" b="1"/>
              <a:t>Conceptos</a:t>
            </a:r>
          </a:p>
          <a:p>
            <a:pPr algn="just"/>
            <a:r>
              <a:rPr lang="es-ES" sz="1600" b="1"/>
              <a:t>SDN</a:t>
            </a:r>
            <a:r>
              <a:rPr lang="es-ES" sz="1600"/>
              <a:t>: Redes definidas por software (Software-</a:t>
            </a:r>
            <a:r>
              <a:rPr lang="es-ES" sz="1600" err="1"/>
              <a:t>Defined</a:t>
            </a:r>
            <a:r>
              <a:rPr lang="es-ES" sz="1600"/>
              <a:t> </a:t>
            </a:r>
            <a:r>
              <a:rPr lang="es-ES" sz="1600" err="1"/>
              <a:t>Networking</a:t>
            </a:r>
            <a:r>
              <a:rPr lang="es-ES" sz="1600"/>
              <a:t>), que son una forma de creación de redes de manera independiente al hardware sobre que se despliega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CCDA1132-A211-4BCE-B59D-0DD6D6F2AA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4809" y="1993243"/>
            <a:ext cx="374664" cy="467914"/>
          </a:xfrm>
          <a:prstGeom prst="rect">
            <a:avLst/>
          </a:prstGeom>
        </p:spPr>
      </p:pic>
      <p:sp>
        <p:nvSpPr>
          <p:cNvPr id="15" name="Marcador de contenido 4">
            <a:extLst>
              <a:ext uri="{FF2B5EF4-FFF2-40B4-BE49-F238E27FC236}">
                <a16:creationId xmlns:a16="http://schemas.microsoft.com/office/drawing/2014/main" id="{8D749054-89E1-44D8-8219-8D293A2BB195}"/>
              </a:ext>
            </a:extLst>
          </p:cNvPr>
          <p:cNvSpPr txBox="1">
            <a:spLocks/>
          </p:cNvSpPr>
          <p:nvPr/>
        </p:nvSpPr>
        <p:spPr>
          <a:xfrm>
            <a:off x="432000" y="4099971"/>
            <a:ext cx="5928843" cy="105648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vert="horz" lIns="0" tIns="0" rIns="0" bIns="0" rtlCol="0" anchor="t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b="1" u="sng">
                <a:solidFill>
                  <a:srgbClr val="FF0000"/>
                </a:solidFill>
              </a:rPr>
              <a:t>Dificultades</a:t>
            </a:r>
            <a:r>
              <a:rPr lang="es-ES" b="1">
                <a:solidFill>
                  <a:srgbClr val="FF0000"/>
                </a:solidFill>
              </a:rPr>
              <a:t>: </a:t>
            </a:r>
          </a:p>
          <a:p>
            <a:pPr algn="just"/>
            <a:r>
              <a:rPr lang="es-ES" b="1">
                <a:solidFill>
                  <a:srgbClr val="FF0000"/>
                </a:solidFill>
              </a:rPr>
              <a:t>Levantar una VPN es un recurso de pago y complejo de crear </a:t>
            </a:r>
            <a:endParaRPr lang="es-ES" b="1">
              <a:solidFill>
                <a:srgbClr val="FF0000"/>
              </a:solidFill>
              <a:cs typeface="Calibri Light"/>
            </a:endParaRPr>
          </a:p>
          <a:p>
            <a:pPr algn="just"/>
            <a:r>
              <a:rPr lang="es-ES" b="1">
                <a:solidFill>
                  <a:srgbClr val="FF0000"/>
                </a:solidFill>
              </a:rPr>
              <a:t>Alta complejidad en los conceptos de SDN</a:t>
            </a:r>
          </a:p>
        </p:txBody>
      </p:sp>
    </p:spTree>
    <p:extLst>
      <p:ext uri="{BB962C8B-B14F-4D97-AF65-F5344CB8AC3E}">
        <p14:creationId xmlns:p14="http://schemas.microsoft.com/office/powerpoint/2010/main" val="107402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33358971-EC95-40FA-9809-4CF576F500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89"/>
          <a:stretch/>
        </p:blipFill>
        <p:spPr>
          <a:xfrm>
            <a:off x="1090259" y="3429000"/>
            <a:ext cx="6204342" cy="3241824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1C8986A-2FD1-428C-9973-A3DD3D6812A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19</a:t>
            </a:fld>
            <a:endParaRPr lang="en-ZA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7467A5F-9BB1-44B2-ADF5-2EDBB7D9A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Definición de topologías complejas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DAA99254-A9D4-469F-9F41-A7F1C14C735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510018" y="975177"/>
            <a:ext cx="6409189" cy="358775"/>
          </a:xfrm>
        </p:spPr>
        <p:txBody>
          <a:bodyPr/>
          <a:lstStyle/>
          <a:p>
            <a:pPr marL="0" indent="0">
              <a:buNone/>
            </a:pPr>
            <a:r>
              <a:rPr lang="es-ES" sz="2000" b="1" u="sng"/>
              <a:t>Escenario 5 – Arquitecturas federadas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B4E77009-929E-4FE8-BBAF-A6D45BC091C9}"/>
              </a:ext>
            </a:extLst>
          </p:cNvPr>
          <p:cNvGrpSpPr/>
          <p:nvPr/>
        </p:nvGrpSpPr>
        <p:grpSpPr>
          <a:xfrm>
            <a:off x="9481578" y="288555"/>
            <a:ext cx="2029942" cy="2004103"/>
            <a:chOff x="9481578" y="288555"/>
            <a:chExt cx="2029942" cy="2004103"/>
          </a:xfrm>
        </p:grpSpPr>
        <p:sp>
          <p:nvSpPr>
            <p:cNvPr id="7" name="Freeform 5" descr="Hollow image accent">
              <a:extLst>
                <a:ext uri="{FF2B5EF4-FFF2-40B4-BE49-F238E27FC236}">
                  <a16:creationId xmlns:a16="http://schemas.microsoft.com/office/drawing/2014/main" id="{0D07EF35-B757-4E54-A065-0B970346E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481578" y="1239246"/>
              <a:ext cx="1200404" cy="1053412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635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ZA"/>
            </a:p>
          </p:txBody>
        </p:sp>
        <p:sp>
          <p:nvSpPr>
            <p:cNvPr id="9" name="Freeform 5" descr="Hollow image accent">
              <a:extLst>
                <a:ext uri="{FF2B5EF4-FFF2-40B4-BE49-F238E27FC236}">
                  <a16:creationId xmlns:a16="http://schemas.microsoft.com/office/drawing/2014/main" id="{1072204B-D9A5-40F3-97F2-77BC6D2B7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672869" y="288555"/>
              <a:ext cx="1838651" cy="1613506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noFill/>
            <a:ln w="63500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ZA"/>
            </a:p>
          </p:txBody>
        </p:sp>
      </p:grpSp>
      <p:sp>
        <p:nvSpPr>
          <p:cNvPr id="10" name="Marcador de contenido 4">
            <a:extLst>
              <a:ext uri="{FF2B5EF4-FFF2-40B4-BE49-F238E27FC236}">
                <a16:creationId xmlns:a16="http://schemas.microsoft.com/office/drawing/2014/main" id="{99F9FBD0-3D23-42B2-8F44-834758941283}"/>
              </a:ext>
            </a:extLst>
          </p:cNvPr>
          <p:cNvSpPr txBox="1">
            <a:spLocks/>
          </p:cNvSpPr>
          <p:nvPr/>
        </p:nvSpPr>
        <p:spPr>
          <a:xfrm>
            <a:off x="500669" y="1611178"/>
            <a:ext cx="8427885" cy="181782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/>
              <a:t>Asociación de </a:t>
            </a:r>
            <a:r>
              <a:rPr lang="es-ES" b="1"/>
              <a:t>dos o más clústeres</a:t>
            </a:r>
            <a:r>
              <a:rPr lang="es-ES"/>
              <a:t> indistintamente de la región o del proveedor.   </a:t>
            </a:r>
          </a:p>
          <a:p>
            <a:pPr algn="just"/>
            <a:r>
              <a:rPr lang="es-ES"/>
              <a:t> Administración de federaciones. </a:t>
            </a:r>
          </a:p>
          <a:p>
            <a:pPr algn="just"/>
            <a:r>
              <a:rPr lang="es-ES"/>
              <a:t>Entornos multi-</a:t>
            </a:r>
            <a:r>
              <a:rPr lang="es-ES" err="1"/>
              <a:t>cloud</a:t>
            </a:r>
            <a:r>
              <a:rPr lang="es-ES"/>
              <a:t> y multi-región, tratamiento dinámico de recursos entre redes On-Premise, Cloud y </a:t>
            </a:r>
            <a:r>
              <a:rPr lang="es-ES" err="1"/>
              <a:t>Fog</a:t>
            </a:r>
            <a:r>
              <a:rPr lang="es-ES"/>
              <a:t> Computing. </a:t>
            </a:r>
          </a:p>
        </p:txBody>
      </p:sp>
      <p:sp>
        <p:nvSpPr>
          <p:cNvPr id="15" name="Marcador de contenido 4">
            <a:extLst>
              <a:ext uri="{FF2B5EF4-FFF2-40B4-BE49-F238E27FC236}">
                <a16:creationId xmlns:a16="http://schemas.microsoft.com/office/drawing/2014/main" id="{8D749054-89E1-44D8-8219-8D293A2BB195}"/>
              </a:ext>
            </a:extLst>
          </p:cNvPr>
          <p:cNvSpPr txBox="1">
            <a:spLocks/>
          </p:cNvSpPr>
          <p:nvPr/>
        </p:nvSpPr>
        <p:spPr>
          <a:xfrm>
            <a:off x="7999571" y="3913465"/>
            <a:ext cx="3577236" cy="161350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b="1" u="sng">
                <a:solidFill>
                  <a:srgbClr val="FF0000"/>
                </a:solidFill>
              </a:rPr>
              <a:t>Dificultades</a:t>
            </a:r>
            <a:r>
              <a:rPr lang="es-ES" b="1">
                <a:solidFill>
                  <a:srgbClr val="FF0000"/>
                </a:solidFill>
              </a:rPr>
              <a:t>: </a:t>
            </a:r>
          </a:p>
          <a:p>
            <a:pPr algn="just"/>
            <a:r>
              <a:rPr lang="es-ES" b="1">
                <a:solidFill>
                  <a:srgbClr val="FF0000"/>
                </a:solidFill>
              </a:rPr>
              <a:t>Destinada a ambientes productivos, alto coste.</a:t>
            </a:r>
          </a:p>
          <a:p>
            <a:pPr algn="just"/>
            <a:r>
              <a:rPr lang="es-ES" b="1">
                <a:solidFill>
                  <a:srgbClr val="FF0000"/>
                </a:solidFill>
              </a:rPr>
              <a:t>Complejidad en los conceptos de red y software.</a:t>
            </a:r>
          </a:p>
          <a:p>
            <a:pPr algn="just"/>
            <a:endParaRPr lang="es-ES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164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ivider slide image">
            <a:extLst>
              <a:ext uri="{FF2B5EF4-FFF2-40B4-BE49-F238E27FC236}">
                <a16:creationId xmlns:a16="http://schemas.microsoft.com/office/drawing/2014/main" id="{177FEC3E-B2FE-9045-8D49-89B1E3D20C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2396359"/>
            <a:ext cx="6018962" cy="4461642"/>
          </a:xfrm>
        </p:spPr>
      </p:pic>
      <p:sp>
        <p:nvSpPr>
          <p:cNvPr id="24" name="TextBox 23" descr="Accent piece to title box">
            <a:extLst>
              <a:ext uri="{FF2B5EF4-FFF2-40B4-BE49-F238E27FC236}">
                <a16:creationId xmlns:a16="http://schemas.microsoft.com/office/drawing/2014/main" id="{993B1474-02E3-4509-B5C5-84427653B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11387102" y="1798275"/>
            <a:ext cx="804898" cy="2054054"/>
          </a:xfrm>
          <a:custGeom>
            <a:avLst/>
            <a:gdLst>
              <a:gd name="connsiteX0" fmla="*/ 99480 w 804898"/>
              <a:gd name="connsiteY0" fmla="*/ 0 h 3140150"/>
              <a:gd name="connsiteX1" fmla="*/ 804898 w 804898"/>
              <a:gd name="connsiteY1" fmla="*/ 0 h 3140150"/>
              <a:gd name="connsiteX2" fmla="*/ 804898 w 804898"/>
              <a:gd name="connsiteY2" fmla="*/ 357262 h 3140150"/>
              <a:gd name="connsiteX3" fmla="*/ 804898 w 804898"/>
              <a:gd name="connsiteY3" fmla="*/ 2782888 h 3140150"/>
              <a:gd name="connsiteX4" fmla="*/ 804898 w 804898"/>
              <a:gd name="connsiteY4" fmla="*/ 3140150 h 3140150"/>
              <a:gd name="connsiteX5" fmla="*/ 99480 w 804898"/>
              <a:gd name="connsiteY5" fmla="*/ 3140150 h 3140150"/>
              <a:gd name="connsiteX6" fmla="*/ 0 w 804898"/>
              <a:gd name="connsiteY6" fmla="*/ 3013250 h 3140150"/>
              <a:gd name="connsiteX7" fmla="*/ 0 w 804898"/>
              <a:gd name="connsiteY7" fmla="*/ 2655988 h 3140150"/>
              <a:gd name="connsiteX8" fmla="*/ 0 w 804898"/>
              <a:gd name="connsiteY8" fmla="*/ 484162 h 3140150"/>
              <a:gd name="connsiteX9" fmla="*/ 0 w 804898"/>
              <a:gd name="connsiteY9" fmla="*/ 126900 h 3140150"/>
              <a:gd name="connsiteX10" fmla="*/ 99480 w 804898"/>
              <a:gd name="connsiteY10" fmla="*/ 0 h 314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04898" h="3140150">
                <a:moveTo>
                  <a:pt x="99480" y="0"/>
                </a:moveTo>
                <a:lnTo>
                  <a:pt x="804898" y="0"/>
                </a:lnTo>
                <a:lnTo>
                  <a:pt x="804898" y="357262"/>
                </a:lnTo>
                <a:lnTo>
                  <a:pt x="804898" y="2782888"/>
                </a:lnTo>
                <a:lnTo>
                  <a:pt x="804898" y="3140150"/>
                </a:lnTo>
                <a:lnTo>
                  <a:pt x="99480" y="3140150"/>
                </a:lnTo>
                <a:cubicBezTo>
                  <a:pt x="44539" y="3140150"/>
                  <a:pt x="0" y="3083334"/>
                  <a:pt x="0" y="3013250"/>
                </a:cubicBezTo>
                <a:lnTo>
                  <a:pt x="0" y="2655988"/>
                </a:lnTo>
                <a:lnTo>
                  <a:pt x="0" y="484162"/>
                </a:lnTo>
                <a:lnTo>
                  <a:pt x="0" y="126900"/>
                </a:lnTo>
                <a:cubicBezTo>
                  <a:pt x="0" y="56816"/>
                  <a:pt x="44539" y="0"/>
                  <a:pt x="99480" y="0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ZA"/>
          </a:p>
        </p:txBody>
      </p:sp>
      <p:sp>
        <p:nvSpPr>
          <p:cNvPr id="18" name="Isosceles Triangle 17" descr="Shadow for title box">
            <a:extLst>
              <a:ext uri="{FF2B5EF4-FFF2-40B4-BE49-F238E27FC236}">
                <a16:creationId xmlns:a16="http://schemas.microsoft.com/office/drawing/2014/main" id="{FAB4748B-F532-4C70-827A-5FEA8C0843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1391864" y="3331630"/>
            <a:ext cx="450092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2823" y="1401020"/>
            <a:ext cx="6172236" cy="1930609"/>
          </a:xfrm>
        </p:spPr>
        <p:txBody>
          <a:bodyPr/>
          <a:lstStyle/>
          <a:p>
            <a:r>
              <a:rPr lang="en-ZA"/>
              <a:t>Fog  Computing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68359" y="2491957"/>
            <a:ext cx="4639441" cy="676165"/>
          </a:xfrm>
        </p:spPr>
        <p:txBody>
          <a:bodyPr/>
          <a:lstStyle/>
          <a:p>
            <a:r>
              <a:rPr lang="es-ES" sz="2400" b="1"/>
              <a:t>Redefiniendo</a:t>
            </a:r>
            <a:r>
              <a:rPr lang="en-ZA" sz="2400" b="1"/>
              <a:t> las </a:t>
            </a:r>
            <a:r>
              <a:rPr lang="es-ES" sz="2400" b="1"/>
              <a:t>telecomunicaciones</a:t>
            </a:r>
          </a:p>
        </p:txBody>
      </p:sp>
      <p:sp>
        <p:nvSpPr>
          <p:cNvPr id="15" name="Freeform 5" descr="Accent block">
            <a:extLst>
              <a:ext uri="{FF2B5EF4-FFF2-40B4-BE49-F238E27FC236}">
                <a16:creationId xmlns:a16="http://schemas.microsoft.com/office/drawing/2014/main" id="{7746F873-A4ED-4E4C-BB89-CA0FBB9E95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318512" y="5206477"/>
            <a:ext cx="921708" cy="808843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/>
              <a:t>Conclusión</a:t>
            </a:r>
          </a:p>
        </p:txBody>
      </p:sp>
      <p:pic>
        <p:nvPicPr>
          <p:cNvPr id="9" name="Picture Placeholder 8" descr="Image placeholder">
            <a:extLst>
              <a:ext uri="{FF2B5EF4-FFF2-40B4-BE49-F238E27FC236}">
                <a16:creationId xmlns:a16="http://schemas.microsoft.com/office/drawing/2014/main" id="{52FD3342-E198-5348-9EE9-579E8FFF9DD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753120" y="487547"/>
            <a:ext cx="1838651" cy="1624593"/>
          </a:xfrm>
        </p:spPr>
      </p:pic>
      <p:sp>
        <p:nvSpPr>
          <p:cNvPr id="15" name="Freeform 5" descr="Hollow image accent">
            <a:extLst>
              <a:ext uri="{FF2B5EF4-FFF2-40B4-BE49-F238E27FC236}">
                <a16:creationId xmlns:a16="http://schemas.microsoft.com/office/drawing/2014/main" id="{764DA446-807B-4C83-BB5A-59E3FABC93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9116994" y="95896"/>
            <a:ext cx="1272248" cy="1116460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16" name="Freeform 5" descr="Solid image accent">
            <a:extLst>
              <a:ext uri="{FF2B5EF4-FFF2-40B4-BE49-F238E27FC236}">
                <a16:creationId xmlns:a16="http://schemas.microsoft.com/office/drawing/2014/main" id="{F28CDBF8-0191-43F9-98FE-B98B08813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10272534" y="948902"/>
            <a:ext cx="799821" cy="70188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20</a:t>
            </a:fld>
            <a:endParaRPr lang="en-ZA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A2AD4D5-7854-49A4-ABEC-11720775045E}"/>
              </a:ext>
            </a:extLst>
          </p:cNvPr>
          <p:cNvSpPr/>
          <p:nvPr/>
        </p:nvSpPr>
        <p:spPr>
          <a:xfrm>
            <a:off x="1063783" y="1378720"/>
            <a:ext cx="7958356" cy="64633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just"/>
            <a:r>
              <a:rPr lang="es-ES" err="1"/>
              <a:t>Fog</a:t>
            </a:r>
            <a:r>
              <a:rPr lang="es-ES"/>
              <a:t> Computing, posiblemente, sea </a:t>
            </a:r>
            <a:r>
              <a:rPr lang="es-ES" b="1"/>
              <a:t>el futuro de las telecomunicaciones</a:t>
            </a:r>
            <a:r>
              <a:rPr lang="es-ES"/>
              <a:t>. Con el análisis de la red y su evolución en función de las necesidades en cada momento. 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475C4DCA-6924-467F-86AF-01ADCDE9735B}"/>
              </a:ext>
            </a:extLst>
          </p:cNvPr>
          <p:cNvSpPr/>
          <p:nvPr/>
        </p:nvSpPr>
        <p:spPr>
          <a:xfrm>
            <a:off x="1063783" y="2257492"/>
            <a:ext cx="8025468" cy="64633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just"/>
            <a:r>
              <a:rPr lang="es-ES"/>
              <a:t>5G aporta características imprescindibles como </a:t>
            </a:r>
            <a:r>
              <a:rPr lang="es-ES" b="1"/>
              <a:t>ancho de banda alto y baja latencia. </a:t>
            </a:r>
            <a:r>
              <a:rPr lang="es-ES"/>
              <a:t>Resulta impresincible en la implementación de este paradigma. 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0DA4C40A-B5D5-4326-82B1-822CE06038D6}"/>
              </a:ext>
            </a:extLst>
          </p:cNvPr>
          <p:cNvSpPr/>
          <p:nvPr/>
        </p:nvSpPr>
        <p:spPr>
          <a:xfrm>
            <a:off x="1095868" y="3189180"/>
            <a:ext cx="7961633" cy="92333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just"/>
            <a:r>
              <a:rPr lang="es-ES" b="1"/>
              <a:t>Kubernetes y Docker </a:t>
            </a:r>
            <a:r>
              <a:rPr lang="es-ES"/>
              <a:t>han sido las mejores herramientas para el desarrollo de escenarios gracias a una gran documentación en la web, multitud de tutoriales y el apoyo de su comunidad, abierta a todo tipo de usuarios</a:t>
            </a:r>
            <a:r>
              <a:rPr lang="es-ES">
                <a:cs typeface="Calibri Light"/>
              </a:rPr>
              <a:t>.</a:t>
            </a:r>
            <a:endParaRPr lang="es-E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AB07B84-5619-4B77-9E3F-DE25B6244B0D}"/>
              </a:ext>
            </a:extLst>
          </p:cNvPr>
          <p:cNvSpPr txBox="1"/>
          <p:nvPr/>
        </p:nvSpPr>
        <p:spPr>
          <a:xfrm>
            <a:off x="1100666" y="4502150"/>
            <a:ext cx="8075083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Los </a:t>
            </a:r>
            <a:r>
              <a:rPr lang="en-US" b="1"/>
              <a:t>Raspberry Pi</a:t>
            </a:r>
            <a:r>
              <a:rPr lang="en-US" b="1">
                <a:cs typeface="Calibri Light"/>
              </a:rPr>
              <a:t>,</a:t>
            </a:r>
            <a:r>
              <a:rPr lang="en-US">
                <a:cs typeface="Calibri Light"/>
              </a:rPr>
              <a:t> pese a su baja potencia de cómputo, la hacen una solución perfecta para entornos domésticos y de prueba, gracias a su versatilidad y bajo coste. 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33AB480-A04C-4CA7-85BB-26F1777514A9}"/>
              </a:ext>
            </a:extLst>
          </p:cNvPr>
          <p:cNvSpPr txBox="1"/>
          <p:nvPr/>
        </p:nvSpPr>
        <p:spPr>
          <a:xfrm>
            <a:off x="1100665" y="5486399"/>
            <a:ext cx="8075083" cy="92333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En el aspecto personal, el alumno </a:t>
            </a:r>
            <a:r>
              <a:rPr lang="en-US">
                <a:cs typeface="Calibri Light"/>
              </a:rPr>
              <a:t>ha aprendido que cuando se trabaja con tecnologías desconocidas, </a:t>
            </a:r>
            <a:r>
              <a:rPr lang="en-US" b="1">
                <a:cs typeface="Calibri Light"/>
              </a:rPr>
              <a:t>es mejor realizar una implementación de menor a mayor dificultad y con un analisis previo de los escenarios</a:t>
            </a:r>
            <a:r>
              <a:rPr lang="en-US">
                <a:cs typeface="Calibri Ligh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3" grpId="0"/>
      <p:bldP spid="1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Image placeholder">
            <a:extLst>
              <a:ext uri="{FF2B5EF4-FFF2-40B4-BE49-F238E27FC236}">
                <a16:creationId xmlns:a16="http://schemas.microsoft.com/office/drawing/2014/main" id="{C4330FBA-FEA8-B941-8864-B3DEDDE804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6466825" y="0"/>
            <a:ext cx="10655455" cy="6858000"/>
          </a:xfrm>
        </p:spPr>
      </p:pic>
      <p:sp>
        <p:nvSpPr>
          <p:cNvPr id="38" name="TextBox 37" descr="Accent to title block">
            <a:extLst>
              <a:ext uri="{FF2B5EF4-FFF2-40B4-BE49-F238E27FC236}">
                <a16:creationId xmlns:a16="http://schemas.microsoft.com/office/drawing/2014/main" id="{B231FB9C-F234-41D0-A4CE-8C29A5F2F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11345003" y="3369197"/>
            <a:ext cx="846997" cy="2200275"/>
          </a:xfrm>
          <a:custGeom>
            <a:avLst/>
            <a:gdLst>
              <a:gd name="connsiteX0" fmla="*/ 99480 w 846997"/>
              <a:gd name="connsiteY0" fmla="*/ 0 h 2200275"/>
              <a:gd name="connsiteX1" fmla="*/ 846997 w 846997"/>
              <a:gd name="connsiteY1" fmla="*/ 0 h 2200275"/>
              <a:gd name="connsiteX2" fmla="*/ 846997 w 846997"/>
              <a:gd name="connsiteY2" fmla="*/ 2200275 h 2200275"/>
              <a:gd name="connsiteX3" fmla="*/ 99480 w 846997"/>
              <a:gd name="connsiteY3" fmla="*/ 2200275 h 2200275"/>
              <a:gd name="connsiteX4" fmla="*/ 0 w 846997"/>
              <a:gd name="connsiteY4" fmla="*/ 2099942 h 2200275"/>
              <a:gd name="connsiteX5" fmla="*/ 0 w 846997"/>
              <a:gd name="connsiteY5" fmla="*/ 100333 h 2200275"/>
              <a:gd name="connsiteX6" fmla="*/ 99480 w 846997"/>
              <a:gd name="connsiteY6" fmla="*/ 0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6997" h="2200275">
                <a:moveTo>
                  <a:pt x="99480" y="0"/>
                </a:moveTo>
                <a:lnTo>
                  <a:pt x="846997" y="0"/>
                </a:lnTo>
                <a:lnTo>
                  <a:pt x="846997" y="2200275"/>
                </a:lnTo>
                <a:lnTo>
                  <a:pt x="99480" y="2200275"/>
                </a:lnTo>
                <a:cubicBezTo>
                  <a:pt x="44539" y="2200275"/>
                  <a:pt x="0" y="2155354"/>
                  <a:pt x="0" y="2099942"/>
                </a:cubicBezTo>
                <a:lnTo>
                  <a:pt x="0" y="100333"/>
                </a:lnTo>
                <a:cubicBezTo>
                  <a:pt x="0" y="44921"/>
                  <a:pt x="44539" y="0"/>
                  <a:pt x="99480" y="0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ZA"/>
          </a:p>
        </p:txBody>
      </p:sp>
      <p:sp>
        <p:nvSpPr>
          <p:cNvPr id="35" name="Isosceles Triangle 34" descr="Shadow to title block">
            <a:extLst>
              <a:ext uri="{FF2B5EF4-FFF2-40B4-BE49-F238E27FC236}">
                <a16:creationId xmlns:a16="http://schemas.microsoft.com/office/drawing/2014/main" id="{FE193317-B8BD-46CA-B0A6-8A7511B08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1349765" y="5083692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2" name="Freeform 5" descr="Solid accent block">
            <a:extLst>
              <a:ext uri="{FF2B5EF4-FFF2-40B4-BE49-F238E27FC236}">
                <a16:creationId xmlns:a16="http://schemas.microsoft.com/office/drawing/2014/main" id="{85E0D4E1-E389-4671-B0E7-165A10A05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4257349" y="2355010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33" name="Freeform 5" descr="Hollow accent block">
            <a:extLst>
              <a:ext uri="{FF2B5EF4-FFF2-40B4-BE49-F238E27FC236}">
                <a16:creationId xmlns:a16="http://schemas.microsoft.com/office/drawing/2014/main" id="{8186FEAF-6E1E-4258-94C3-5C589D4B5A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6490727" y="12363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>
                <a:lumMod val="9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7C11A64B-7EA5-442C-8405-73273A5331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1274" y="2016807"/>
            <a:ext cx="6174485" cy="3064987"/>
          </a:xfrm>
        </p:spPr>
        <p:txBody>
          <a:bodyPr/>
          <a:lstStyle/>
          <a:p>
            <a:r>
              <a:rPr lang="en-US"/>
              <a:t>Gracias</a:t>
            </a:r>
            <a:endParaRPr lang="en-ZA"/>
          </a:p>
        </p:txBody>
      </p:sp>
      <p:pic>
        <p:nvPicPr>
          <p:cNvPr id="8" name="Graphic 7" descr="User" title="Icon - Presenter Name">
            <a:extLst>
              <a:ext uri="{FF2B5EF4-FFF2-40B4-BE49-F238E27FC236}">
                <a16:creationId xmlns:a16="http://schemas.microsoft.com/office/drawing/2014/main" id="{111541C4-DB03-4E53-994D-499C7D73C4D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16809" y="3161763"/>
            <a:ext cx="284190" cy="21890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73145" y="3161763"/>
            <a:ext cx="4571857" cy="288000"/>
          </a:xfrm>
        </p:spPr>
        <p:txBody>
          <a:bodyPr/>
          <a:lstStyle/>
          <a:p>
            <a:r>
              <a:rPr lang="en-ZA"/>
              <a:t>Alberto Crego Matas</a:t>
            </a:r>
          </a:p>
        </p:txBody>
      </p:sp>
      <p:pic>
        <p:nvPicPr>
          <p:cNvPr id="9" name="Graphic 8" descr="Envelope" title="Icon Presenter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16809" y="3530309"/>
            <a:ext cx="284190" cy="2189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73145" y="3495759"/>
            <a:ext cx="4571857" cy="288000"/>
          </a:xfrm>
        </p:spPr>
        <p:txBody>
          <a:bodyPr/>
          <a:lstStyle/>
          <a:p>
            <a:r>
              <a:rPr lang="en-ZA"/>
              <a:t>albertocregomatas@gmail.com</a:t>
            </a:r>
          </a:p>
        </p:txBody>
      </p:sp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399949" y="3884917"/>
            <a:ext cx="317797" cy="244786"/>
          </a:xfrm>
          <a:prstGeom prst="rect">
            <a:avLst/>
          </a:prstGeom>
        </p:spPr>
      </p:pic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43DBE4D9-1044-49A3-ABD5-477041FF2B6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73145" y="3884917"/>
            <a:ext cx="4571857" cy="288000"/>
          </a:xfrm>
        </p:spPr>
        <p:txBody>
          <a:bodyPr/>
          <a:lstStyle/>
          <a:p>
            <a:r>
              <a:rPr lang="en-ZA"/>
              <a:t>https://www.linkedin.com/in/albertocregomatas</a:t>
            </a:r>
          </a:p>
        </p:txBody>
      </p:sp>
      <p:pic>
        <p:nvPicPr>
          <p:cNvPr id="25" name="Marcador de contenido 7">
            <a:extLst>
              <a:ext uri="{FF2B5EF4-FFF2-40B4-BE49-F238E27FC236}">
                <a16:creationId xmlns:a16="http://schemas.microsoft.com/office/drawing/2014/main" id="{C9C2B2B4-BABC-4F55-A47D-CFAE109832D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99784" y="4214561"/>
            <a:ext cx="317962" cy="317962"/>
          </a:xfrm>
          <a:prstGeom prst="rect">
            <a:avLst/>
          </a:prstGeom>
        </p:spPr>
      </p:pic>
      <p:sp>
        <p:nvSpPr>
          <p:cNvPr id="26" name="Text Placeholder 21">
            <a:extLst>
              <a:ext uri="{FF2B5EF4-FFF2-40B4-BE49-F238E27FC236}">
                <a16:creationId xmlns:a16="http://schemas.microsoft.com/office/drawing/2014/main" id="{70F74D70-E2FB-46C7-A78A-BE5437ABAC63}"/>
              </a:ext>
            </a:extLst>
          </p:cNvPr>
          <p:cNvSpPr txBox="1">
            <a:spLocks/>
          </p:cNvSpPr>
          <p:nvPr/>
        </p:nvSpPr>
        <p:spPr>
          <a:xfrm>
            <a:off x="6773145" y="4244523"/>
            <a:ext cx="4571857" cy="28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29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96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763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/>
              <a:t>https://gitlab.com/albertocregomatas/tfg_project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DB9931EC-0C0E-49C7-8A59-F7713DC0FE4D}"/>
              </a:ext>
            </a:extLst>
          </p:cNvPr>
          <p:cNvSpPr txBox="1">
            <a:spLocks/>
          </p:cNvSpPr>
          <p:nvPr/>
        </p:nvSpPr>
        <p:spPr>
          <a:xfrm>
            <a:off x="909637" y="2266124"/>
            <a:ext cx="10372725" cy="232575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29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96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763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200" b="1"/>
              <a:t>Nuevo paradigma dentro de las telecomunicaciones</a:t>
            </a:r>
          </a:p>
          <a:p>
            <a:endParaRPr lang="es-ES" sz="2200" b="1"/>
          </a:p>
          <a:p>
            <a:r>
              <a:rPr lang="es-ES" sz="2200" b="1"/>
              <a:t>Sistema de computación distribuido</a:t>
            </a:r>
          </a:p>
          <a:p>
            <a:endParaRPr lang="es-ES" sz="2200" i="1"/>
          </a:p>
          <a:p>
            <a:r>
              <a:rPr lang="es-ES" sz="2200" b="1"/>
              <a:t>Cloud Computing </a:t>
            </a:r>
            <a:r>
              <a:rPr lang="es-ES" b="1">
                <a:sym typeface="Wingdings" panose="05000000000000000000" pitchFamily="2" charset="2"/>
              </a:rPr>
              <a:t></a:t>
            </a:r>
            <a:r>
              <a:rPr lang="es-ES" sz="2200" b="1"/>
              <a:t> Edge Computing </a:t>
            </a:r>
            <a:r>
              <a:rPr lang="es-ES" b="1">
                <a:sym typeface="Wingdings" panose="05000000000000000000" pitchFamily="2" charset="2"/>
              </a:rPr>
              <a:t></a:t>
            </a:r>
            <a:r>
              <a:rPr lang="es-ES" sz="2400" b="1">
                <a:sym typeface="Wingdings" panose="05000000000000000000" pitchFamily="2" charset="2"/>
              </a:rPr>
              <a:t> </a:t>
            </a:r>
            <a:r>
              <a:rPr lang="es-ES" sz="2200" b="1" err="1"/>
              <a:t>Fog</a:t>
            </a:r>
            <a:r>
              <a:rPr lang="es-ES" sz="2200" b="1"/>
              <a:t> Computing</a:t>
            </a:r>
          </a:p>
          <a:p>
            <a:endParaRPr lang="es-ES" sz="2200"/>
          </a:p>
        </p:txBody>
      </p:sp>
      <p:sp>
        <p:nvSpPr>
          <p:cNvPr id="26" name="Título 25">
            <a:extLst>
              <a:ext uri="{FF2B5EF4-FFF2-40B4-BE49-F238E27FC236}">
                <a16:creationId xmlns:a16="http://schemas.microsoft.com/office/drawing/2014/main" id="{6FCB7B50-AE1E-496A-95E9-97B226BEA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/>
              <a:t>Fog Computing / Edge Computing</a:t>
            </a:r>
            <a:endParaRPr lang="es-ES"/>
          </a:p>
        </p:txBody>
      </p:sp>
      <p:sp>
        <p:nvSpPr>
          <p:cNvPr id="34" name="Slide Number Placeholder 7">
            <a:extLst>
              <a:ext uri="{FF2B5EF4-FFF2-40B4-BE49-F238E27FC236}">
                <a16:creationId xmlns:a16="http://schemas.microsoft.com/office/drawing/2014/main" id="{20462ACC-1E67-4606-AA82-88DE6C05B329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27656" y="6281762"/>
            <a:ext cx="464344" cy="400188"/>
          </a:xfrm>
        </p:spPr>
        <p:txBody>
          <a:bodyPr/>
          <a:lstStyle/>
          <a:p>
            <a:r>
              <a:rPr lang="en-ZA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908547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ítulo 22">
            <a:extLst>
              <a:ext uri="{FF2B5EF4-FFF2-40B4-BE49-F238E27FC236}">
                <a16:creationId xmlns:a16="http://schemas.microsoft.com/office/drawing/2014/main" id="{1682E00D-1F28-46AF-9D72-5191B5AA9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Comparativa</a:t>
            </a:r>
          </a:p>
        </p:txBody>
      </p:sp>
      <p:sp>
        <p:nvSpPr>
          <p:cNvPr id="26" name="Slide Number Placeholder 7">
            <a:extLst>
              <a:ext uri="{FF2B5EF4-FFF2-40B4-BE49-F238E27FC236}">
                <a16:creationId xmlns:a16="http://schemas.microsoft.com/office/drawing/2014/main" id="{516B6DEF-6669-4A00-874A-7F0D90C161B9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27656" y="6281762"/>
            <a:ext cx="464344" cy="400188"/>
          </a:xfrm>
        </p:spPr>
        <p:txBody>
          <a:bodyPr/>
          <a:lstStyle/>
          <a:p>
            <a:r>
              <a:rPr lang="en-ZA"/>
              <a:t>4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07E670F5-46AD-4C27-80E4-6D63BEDF49F8}"/>
              </a:ext>
            </a:extLst>
          </p:cNvPr>
          <p:cNvSpPr txBox="1">
            <a:spLocks/>
          </p:cNvSpPr>
          <p:nvPr/>
        </p:nvSpPr>
        <p:spPr>
          <a:xfrm>
            <a:off x="8979450" y="1196577"/>
            <a:ext cx="2007087" cy="36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/>
              <a:t>Fog Computing</a:t>
            </a:r>
          </a:p>
        </p:txBody>
      </p:sp>
      <p:sp>
        <p:nvSpPr>
          <p:cNvPr id="29" name="Content Placeholder 4">
            <a:extLst>
              <a:ext uri="{FF2B5EF4-FFF2-40B4-BE49-F238E27FC236}">
                <a16:creationId xmlns:a16="http://schemas.microsoft.com/office/drawing/2014/main" id="{3CFB5DEC-D3C8-4975-890F-32164A06B518}"/>
              </a:ext>
            </a:extLst>
          </p:cNvPr>
          <p:cNvSpPr txBox="1">
            <a:spLocks/>
          </p:cNvSpPr>
          <p:nvPr/>
        </p:nvSpPr>
        <p:spPr>
          <a:xfrm>
            <a:off x="8406951" y="1757290"/>
            <a:ext cx="3173849" cy="3600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1"/>
              <a:t>Cloud, Edge y nodos intermedios  </a:t>
            </a:r>
          </a:p>
          <a:p>
            <a:pPr marL="0" indent="0">
              <a:buNone/>
            </a:pPr>
            <a:endParaRPr lang="es-ES"/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D4007962-FEFF-4810-9FA4-CC35A9D26F35}"/>
              </a:ext>
            </a:extLst>
          </p:cNvPr>
          <p:cNvSpPr txBox="1">
            <a:spLocks/>
          </p:cNvSpPr>
          <p:nvPr/>
        </p:nvSpPr>
        <p:spPr>
          <a:xfrm>
            <a:off x="923691" y="1193907"/>
            <a:ext cx="2158060" cy="432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/>
              <a:t>Cloud Computing</a:t>
            </a:r>
          </a:p>
        </p:txBody>
      </p:sp>
      <p:sp>
        <p:nvSpPr>
          <p:cNvPr id="31" name="Content Placeholder 4">
            <a:extLst>
              <a:ext uri="{FF2B5EF4-FFF2-40B4-BE49-F238E27FC236}">
                <a16:creationId xmlns:a16="http://schemas.microsoft.com/office/drawing/2014/main" id="{D3BF21A4-2F41-4C7B-A7C8-25EC76668FDA}"/>
              </a:ext>
            </a:extLst>
          </p:cNvPr>
          <p:cNvSpPr txBox="1">
            <a:spLocks/>
          </p:cNvSpPr>
          <p:nvPr/>
        </p:nvSpPr>
        <p:spPr>
          <a:xfrm>
            <a:off x="500456" y="1860521"/>
            <a:ext cx="2972587" cy="43200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b="1"/>
              <a:t>Modelo centralizado en la nube </a:t>
            </a:r>
          </a:p>
        </p:txBody>
      </p: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C94225A2-935A-4ECE-BD73-CE72D7054A8C}"/>
              </a:ext>
            </a:extLst>
          </p:cNvPr>
          <p:cNvSpPr txBox="1">
            <a:spLocks/>
          </p:cNvSpPr>
          <p:nvPr/>
        </p:nvSpPr>
        <p:spPr>
          <a:xfrm>
            <a:off x="5016970" y="1193907"/>
            <a:ext cx="2158060" cy="32237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/>
              <a:t>Edge Computing</a:t>
            </a:r>
          </a:p>
        </p:txBody>
      </p:sp>
      <p:sp>
        <p:nvSpPr>
          <p:cNvPr id="38" name="Content Placeholder 4">
            <a:extLst>
              <a:ext uri="{FF2B5EF4-FFF2-40B4-BE49-F238E27FC236}">
                <a16:creationId xmlns:a16="http://schemas.microsoft.com/office/drawing/2014/main" id="{8339F2B1-2236-4F77-85D6-2A79F4C2BAEE}"/>
              </a:ext>
            </a:extLst>
          </p:cNvPr>
          <p:cNvSpPr txBox="1">
            <a:spLocks/>
          </p:cNvSpPr>
          <p:nvPr/>
        </p:nvSpPr>
        <p:spPr>
          <a:xfrm>
            <a:off x="4648849" y="1829326"/>
            <a:ext cx="2677087" cy="62310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b="1" dirty="0"/>
              <a:t>Aplicaciones en el cliente. </a:t>
            </a:r>
            <a:r>
              <a:rPr lang="es-ES" b="1" u="sng" dirty="0" err="1"/>
              <a:t>IoT</a:t>
            </a:r>
            <a:endParaRPr lang="es-ES" b="1" u="sng" dirty="0"/>
          </a:p>
          <a:p>
            <a:pPr marL="0" indent="0">
              <a:buNone/>
            </a:pPr>
            <a:endParaRPr lang="es-ES"/>
          </a:p>
        </p:txBody>
      </p:sp>
      <p:sp>
        <p:nvSpPr>
          <p:cNvPr id="39" name="Content Placeholder 4">
            <a:extLst>
              <a:ext uri="{FF2B5EF4-FFF2-40B4-BE49-F238E27FC236}">
                <a16:creationId xmlns:a16="http://schemas.microsoft.com/office/drawing/2014/main" id="{22F08A79-F565-4A84-9F1B-CA213BEDD35E}"/>
              </a:ext>
            </a:extLst>
          </p:cNvPr>
          <p:cNvSpPr txBox="1">
            <a:spLocks/>
          </p:cNvSpPr>
          <p:nvPr/>
        </p:nvSpPr>
        <p:spPr>
          <a:xfrm>
            <a:off x="655652" y="2660817"/>
            <a:ext cx="2650470" cy="189155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1" dirty="0">
                <a:solidFill>
                  <a:schemeClr val="accent3">
                    <a:lumMod val="75000"/>
                  </a:schemeClr>
                </a:solidFill>
              </a:rPr>
              <a:t>Capacidad ilimitada</a:t>
            </a:r>
          </a:p>
          <a:p>
            <a:r>
              <a:rPr lang="es-ES" b="1" dirty="0">
                <a:solidFill>
                  <a:schemeClr val="accent3">
                    <a:lumMod val="75000"/>
                  </a:schemeClr>
                </a:solidFill>
              </a:rPr>
              <a:t>Todas aplicaciones en una misma máquina remota</a:t>
            </a:r>
            <a:endParaRPr lang="es-ES" b="1" dirty="0">
              <a:solidFill>
                <a:schemeClr val="accent3">
                  <a:lumMod val="75000"/>
                </a:schemeClr>
              </a:solidFill>
              <a:cs typeface="Calibri Light"/>
            </a:endParaRPr>
          </a:p>
          <a:p>
            <a:r>
              <a:rPr lang="es-ES" b="1" dirty="0">
                <a:solidFill>
                  <a:srgbClr val="C00000"/>
                </a:solidFill>
              </a:rPr>
              <a:t>Latencia</a:t>
            </a:r>
            <a:r>
              <a:rPr lang="es-ES" b="1" dirty="0">
                <a:solidFill>
                  <a:srgbClr val="C00000"/>
                </a:solidFill>
                <a:cs typeface="Calibri Light"/>
              </a:rPr>
              <a:t> y entorno inestable e inseguro. </a:t>
            </a:r>
            <a:endParaRPr lang="es-ES" dirty="0"/>
          </a:p>
          <a:p>
            <a:r>
              <a:rPr lang="es-ES" b="1" dirty="0">
                <a:solidFill>
                  <a:srgbClr val="C00000"/>
                </a:solidFill>
              </a:rPr>
              <a:t>Costes elevados a nivel de hardware y red.  </a:t>
            </a:r>
            <a:endParaRPr lang="es-ES" b="1" dirty="0">
              <a:solidFill>
                <a:srgbClr val="C00000"/>
              </a:solidFill>
              <a:cs typeface="Calibri Light"/>
            </a:endParaRPr>
          </a:p>
        </p:txBody>
      </p:sp>
      <p:sp>
        <p:nvSpPr>
          <p:cNvPr id="40" name="Content Placeholder 4">
            <a:extLst>
              <a:ext uri="{FF2B5EF4-FFF2-40B4-BE49-F238E27FC236}">
                <a16:creationId xmlns:a16="http://schemas.microsoft.com/office/drawing/2014/main" id="{BF450B54-C3DB-475D-93CB-569D2FE17074}"/>
              </a:ext>
            </a:extLst>
          </p:cNvPr>
          <p:cNvSpPr txBox="1">
            <a:spLocks/>
          </p:cNvSpPr>
          <p:nvPr/>
        </p:nvSpPr>
        <p:spPr>
          <a:xfrm>
            <a:off x="4585125" y="2603237"/>
            <a:ext cx="2662193" cy="189155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1">
                <a:solidFill>
                  <a:schemeClr val="accent3">
                    <a:lumMod val="75000"/>
                  </a:schemeClr>
                </a:solidFill>
              </a:rPr>
              <a:t>Menor latencia</a:t>
            </a:r>
          </a:p>
          <a:p>
            <a:r>
              <a:rPr lang="es-ES" b="1">
                <a:solidFill>
                  <a:schemeClr val="accent3">
                    <a:lumMod val="75000"/>
                  </a:schemeClr>
                </a:solidFill>
              </a:rPr>
              <a:t>Menos tráfico de red</a:t>
            </a:r>
            <a:endParaRPr lang="es-ES" b="1">
              <a:solidFill>
                <a:schemeClr val="accent3">
                  <a:lumMod val="75000"/>
                </a:schemeClr>
              </a:solidFill>
              <a:cs typeface="Calibri Light"/>
            </a:endParaRPr>
          </a:p>
          <a:p>
            <a:r>
              <a:rPr lang="es-ES" b="1">
                <a:solidFill>
                  <a:srgbClr val="C00000"/>
                </a:solidFill>
              </a:rPr>
              <a:t>Hardware limitado</a:t>
            </a:r>
          </a:p>
          <a:p>
            <a:r>
              <a:rPr lang="es-ES" b="1">
                <a:solidFill>
                  <a:srgbClr val="C00000"/>
                </a:solidFill>
              </a:rPr>
              <a:t>Carga computacional en el usuario final. </a:t>
            </a:r>
          </a:p>
          <a:p>
            <a:pPr marL="0" indent="0">
              <a:buNone/>
            </a:pPr>
            <a:endParaRPr lang="es-ES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D03637B8-57F2-428D-8141-D201FE2D64B0}"/>
              </a:ext>
            </a:extLst>
          </p:cNvPr>
          <p:cNvSpPr/>
          <p:nvPr/>
        </p:nvSpPr>
        <p:spPr>
          <a:xfrm>
            <a:off x="8068218" y="2452435"/>
            <a:ext cx="3518762" cy="204304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>
                <a:solidFill>
                  <a:schemeClr val="accent3">
                    <a:lumMod val="75000"/>
                  </a:schemeClr>
                </a:solidFill>
              </a:rPr>
              <a:t>Capacidad de cómputo distribuida.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>
                <a:solidFill>
                  <a:schemeClr val="accent3">
                    <a:lumMod val="75000"/>
                  </a:schemeClr>
                </a:solidFill>
              </a:rPr>
              <a:t>Arquitecturas flexibles y escalables.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>
                <a:solidFill>
                  <a:schemeClr val="accent3">
                    <a:lumMod val="75000"/>
                  </a:schemeClr>
                </a:solidFill>
              </a:rPr>
              <a:t>Cambios en la red según necesidades</a:t>
            </a:r>
            <a:endParaRPr lang="es-ES" b="1">
              <a:solidFill>
                <a:schemeClr val="accent3">
                  <a:lumMod val="75000"/>
                </a:schemeClr>
              </a:solidFill>
              <a:cs typeface="Calibri Ligh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>
                <a:solidFill>
                  <a:srgbClr val="C00000"/>
                </a:solidFill>
              </a:rPr>
              <a:t>Complejidad en el desarrollo</a:t>
            </a:r>
          </a:p>
        </p:txBody>
      </p:sp>
      <p:pic>
        <p:nvPicPr>
          <p:cNvPr id="44" name="Imagen 43">
            <a:extLst>
              <a:ext uri="{FF2B5EF4-FFF2-40B4-BE49-F238E27FC236}">
                <a16:creationId xmlns:a16="http://schemas.microsoft.com/office/drawing/2014/main" id="{AD18FA2D-FDF2-49D5-8DF6-44F924D41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691" y="4610368"/>
            <a:ext cx="2026647" cy="2026647"/>
          </a:xfrm>
          <a:prstGeom prst="rect">
            <a:avLst/>
          </a:prstGeom>
        </p:spPr>
      </p:pic>
      <p:pic>
        <p:nvPicPr>
          <p:cNvPr id="47" name="Imagen 46">
            <a:extLst>
              <a:ext uri="{FF2B5EF4-FFF2-40B4-BE49-F238E27FC236}">
                <a16:creationId xmlns:a16="http://schemas.microsoft.com/office/drawing/2014/main" id="{A48920C2-EC90-454C-BB1F-99194579A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5629" y="4969523"/>
            <a:ext cx="1503526" cy="1503526"/>
          </a:xfrm>
          <a:prstGeom prst="rect">
            <a:avLst/>
          </a:prstGeom>
        </p:spPr>
      </p:pic>
      <p:pic>
        <p:nvPicPr>
          <p:cNvPr id="49" name="Imagen 48">
            <a:extLst>
              <a:ext uri="{FF2B5EF4-FFF2-40B4-BE49-F238E27FC236}">
                <a16:creationId xmlns:a16="http://schemas.microsoft.com/office/drawing/2014/main" id="{1965E31E-CAE2-4B73-9063-41BD1275E4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6991" y="4616021"/>
            <a:ext cx="3152086" cy="1773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548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9" grpId="0"/>
      <p:bldP spid="37" grpId="0"/>
      <p:bldP spid="38" grpId="0"/>
      <p:bldP spid="40" grpId="0"/>
      <p:bldP spid="4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/>
              <a:t>Fog Computing - </a:t>
            </a:r>
            <a:r>
              <a:rPr lang="es-ES"/>
              <a:t>Pilares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C06D93-65F2-4552-88CF-83318CBE2CF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68281" y="1153484"/>
            <a:ext cx="6410434" cy="789269"/>
          </a:xfrm>
        </p:spPr>
        <p:txBody>
          <a:bodyPr/>
          <a:lstStyle/>
          <a:p>
            <a:r>
              <a:rPr lang="es-ES"/>
              <a:t>El despliegue de este tipo de arquitectura, solo se ha podido idear gracias al sustento de tres pilares dentro del mundo del software y las telecomunicaciones: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07FF37F8-D747-444C-8664-2DF836965C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1798" y="2575499"/>
            <a:ext cx="6883400" cy="552361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s-ES" b="1"/>
              <a:t>La tecnología 5G</a:t>
            </a:r>
            <a:r>
              <a:rPr lang="es-ES"/>
              <a:t>: Más ancho de banda, reducir la latencia entre el usuario final y mejora del servicio. </a:t>
            </a:r>
          </a:p>
          <a:p>
            <a:endParaRPr lang="es-ES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FEA01CFE-4F0B-CC44-BFE2-2E561B199D1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tretch>
            <a:fillRect/>
          </a:stretch>
        </p:blipFill>
        <p:spPr>
          <a:xfrm>
            <a:off x="7404125" y="2262476"/>
            <a:ext cx="2125239" cy="2125239"/>
          </a:xfrm>
        </p:spPr>
      </p:pic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0E34C8FB-E520-F145-92A4-42863771C42F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>
          <a:blip r:embed="rId3"/>
          <a:stretch>
            <a:fillRect/>
          </a:stretch>
        </p:blipFill>
        <p:spPr>
          <a:xfrm>
            <a:off x="9116010" y="3597642"/>
            <a:ext cx="2183351" cy="2125239"/>
          </a:xfrm>
        </p:spPr>
      </p:pic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893F9275-F9D8-C846-B8BE-3571B6BA9792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>
          <a:blip r:embed="rId4"/>
          <a:stretch>
            <a:fillRect/>
          </a:stretch>
        </p:blipFill>
        <p:spPr>
          <a:xfrm>
            <a:off x="9145067" y="1199857"/>
            <a:ext cx="2125239" cy="2125239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/>
          </a:p>
        </p:txBody>
      </p:sp>
      <p:sp>
        <p:nvSpPr>
          <p:cNvPr id="15" name="Freeform 5" descr="Hollow image accent">
            <a:extLst>
              <a:ext uri="{FF2B5EF4-FFF2-40B4-BE49-F238E27FC236}">
                <a16:creationId xmlns:a16="http://schemas.microsoft.com/office/drawing/2014/main" id="{338990FD-543F-4ED5-8429-B1ED42E65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7562452" y="5989367"/>
            <a:ext cx="784075" cy="688064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20" name="Freeform 5" descr="Hollow image accent">
            <a:extLst>
              <a:ext uri="{FF2B5EF4-FFF2-40B4-BE49-F238E27FC236}">
                <a16:creationId xmlns:a16="http://schemas.microsoft.com/office/drawing/2014/main" id="{1A6E62CD-37AF-4C68-88E6-A23A8B999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8331935" y="6381207"/>
            <a:ext cx="784075" cy="688064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1B44494-56CE-4032-8B9B-E02ED2FBA26A}"/>
              </a:ext>
            </a:extLst>
          </p:cNvPr>
          <p:cNvSpPr/>
          <p:nvPr/>
        </p:nvSpPr>
        <p:spPr>
          <a:xfrm>
            <a:off x="342874" y="3746100"/>
            <a:ext cx="6972324" cy="64633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/>
              <a:t>Microservicios</a:t>
            </a:r>
            <a:r>
              <a:rPr lang="es-ES"/>
              <a:t>: Arquitectura basada en contenedores. Aplicaciones independientes, multiplataforma, elásticas y escalables. 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9162D542-A5D6-44E4-A1F1-A04D015AC34E}"/>
              </a:ext>
            </a:extLst>
          </p:cNvPr>
          <p:cNvSpPr/>
          <p:nvPr/>
        </p:nvSpPr>
        <p:spPr>
          <a:xfrm>
            <a:off x="342874" y="5076550"/>
            <a:ext cx="6569654" cy="64633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/>
              <a:t>Software</a:t>
            </a:r>
            <a:r>
              <a:rPr lang="es-ES" dirty="0"/>
              <a:t>: Orquestación de contenedores mediante software de funcionalidad de red, </a:t>
            </a:r>
            <a:r>
              <a:rPr lang="es-ES" dirty="0" err="1"/>
              <a:t>Kubernetes</a:t>
            </a:r>
            <a:r>
              <a:rPr lang="es-E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93854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C8C4D64B-29F6-40E8-B901-32883914D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Objetivos del TFG</a:t>
            </a:r>
          </a:p>
        </p:txBody>
      </p:sp>
      <p:sp>
        <p:nvSpPr>
          <p:cNvPr id="13" name="Marcador de contenido 12">
            <a:extLst>
              <a:ext uri="{FF2B5EF4-FFF2-40B4-BE49-F238E27FC236}">
                <a16:creationId xmlns:a16="http://schemas.microsoft.com/office/drawing/2014/main" id="{B20C8FB0-C1FE-43E8-9F1E-93EF855261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9206" y="1823150"/>
            <a:ext cx="8385919" cy="3971192"/>
          </a:xfrm>
        </p:spPr>
        <p:txBody>
          <a:bodyPr vert="horz" lIns="0" tIns="0" rIns="0" bIns="0" rtlCol="0" anchor="t"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ES" sz="2000" b="1" dirty="0"/>
              <a:t>Definición de arquitecturas</a:t>
            </a:r>
          </a:p>
          <a:p>
            <a:pPr marL="561975" lvl="1" indent="-285750"/>
            <a:r>
              <a:rPr lang="es-ES" sz="1800" dirty="0"/>
              <a:t>De la más sencilla a la más parecida a </a:t>
            </a:r>
            <a:r>
              <a:rPr lang="es-ES" sz="1800" i="1" dirty="0" err="1"/>
              <a:t>Fog</a:t>
            </a:r>
            <a:r>
              <a:rPr lang="es-ES" sz="1800" i="1" dirty="0"/>
              <a:t> Computing</a:t>
            </a:r>
            <a:r>
              <a:rPr lang="es-ES" sz="1800" dirty="0"/>
              <a:t>. </a:t>
            </a:r>
            <a:endParaRPr lang="es-ES" sz="1800">
              <a:cs typeface="Calibri Light"/>
            </a:endParaRPr>
          </a:p>
          <a:p>
            <a:pPr marL="342900" indent="-342900">
              <a:buFont typeface="+mj-lt"/>
              <a:buAutoNum type="arabicPeriod"/>
            </a:pPr>
            <a:r>
              <a:rPr lang="es-ES" sz="2000" b="1" dirty="0"/>
              <a:t>Flujo de trabajo</a:t>
            </a:r>
            <a:endParaRPr lang="es-ES" sz="2000" b="1" dirty="0">
              <a:cs typeface="Calibri Light"/>
            </a:endParaRPr>
          </a:p>
          <a:p>
            <a:pPr marL="733425" lvl="1" indent="-457200"/>
            <a:r>
              <a:rPr lang="es-ES" sz="1800" dirty="0"/>
              <a:t>Recursos hardware y software. Configuración e instalación. </a:t>
            </a:r>
            <a:endParaRPr lang="es-ES" sz="1800" dirty="0">
              <a:cs typeface="Calibri Light"/>
            </a:endParaRPr>
          </a:p>
          <a:p>
            <a:pPr marL="342900" indent="-342900">
              <a:buFont typeface="+mj-lt"/>
              <a:buAutoNum type="arabicPeriod"/>
            </a:pPr>
            <a:r>
              <a:rPr lang="es-ES" sz="2000" b="1" dirty="0"/>
              <a:t>Creación del software y las aplicaciones necesarias. </a:t>
            </a:r>
            <a:endParaRPr lang="es-ES" sz="2000" b="1" dirty="0">
              <a:cs typeface="Calibri Light"/>
            </a:endParaRPr>
          </a:p>
          <a:p>
            <a:pPr marL="561975" lvl="1" indent="-285750"/>
            <a:r>
              <a:rPr lang="es-ES" sz="1800" dirty="0"/>
              <a:t>Basada en microservicios (Docker) y definida para entorno de </a:t>
            </a:r>
            <a:r>
              <a:rPr lang="es-ES" sz="1800" dirty="0" err="1"/>
              <a:t>Kubernetes</a:t>
            </a:r>
            <a:r>
              <a:rPr lang="es-ES" sz="1800" dirty="0"/>
              <a:t>. </a:t>
            </a:r>
            <a:endParaRPr lang="es-ES" sz="1800" dirty="0">
              <a:cs typeface="Calibri Light"/>
            </a:endParaRPr>
          </a:p>
          <a:p>
            <a:pPr marL="342900" indent="-342900">
              <a:buFont typeface="+mj-lt"/>
              <a:buAutoNum type="arabicPeriod"/>
            </a:pPr>
            <a:r>
              <a:rPr lang="es-ES" sz="2000" b="1" dirty="0"/>
              <a:t>Despliegue de arquitectura en local y en </a:t>
            </a:r>
            <a:r>
              <a:rPr lang="es-ES" sz="2000" b="1" dirty="0" err="1"/>
              <a:t>cloud</a:t>
            </a:r>
            <a:r>
              <a:rPr lang="es-ES" sz="2000" b="1" dirty="0"/>
              <a:t>. </a:t>
            </a:r>
            <a:endParaRPr lang="es-ES" sz="2000" b="1" dirty="0">
              <a:cs typeface="Calibri Light"/>
            </a:endParaRPr>
          </a:p>
          <a:p>
            <a:pPr marL="561975" lvl="1" indent="-285750"/>
            <a:r>
              <a:rPr lang="es-ES" sz="1800" dirty="0"/>
              <a:t>Instalación de todo el sistema operativo, aplicaciones e intercambio de claves. </a:t>
            </a:r>
            <a:endParaRPr lang="es-ES" sz="1800">
              <a:cs typeface="Calibri Light"/>
            </a:endParaRPr>
          </a:p>
          <a:p>
            <a:pPr marL="342900" indent="-342900">
              <a:buFont typeface="+mj-lt"/>
              <a:buAutoNum type="arabicPeriod"/>
            </a:pPr>
            <a:r>
              <a:rPr lang="es-ES" sz="2000" b="1" dirty="0"/>
              <a:t>Definición de arquitecturas complejas. </a:t>
            </a:r>
            <a:endParaRPr lang="es-ES" sz="2000" b="1" dirty="0">
              <a:cs typeface="Calibri Light"/>
            </a:endParaRPr>
          </a:p>
          <a:p>
            <a:pPr marL="561975" lvl="1" indent="-285750">
              <a:buFont typeface="Arial"/>
              <a:buChar char="•"/>
            </a:pPr>
            <a:r>
              <a:rPr lang="es-ES" sz="1800" dirty="0"/>
              <a:t>Aplicaciones teóricas y pasos a futuro. </a:t>
            </a:r>
            <a:endParaRPr lang="es-ES" sz="1800">
              <a:cs typeface="Calibri Light"/>
            </a:endParaRPr>
          </a:p>
          <a:p>
            <a:pPr marL="342900" indent="-342900">
              <a:buFont typeface="+mj-lt"/>
              <a:buAutoNum type="arabicPeriod"/>
            </a:pPr>
            <a:r>
              <a:rPr lang="es-ES" sz="2000" b="1" dirty="0"/>
              <a:t>Conclusiones</a:t>
            </a:r>
            <a:endParaRPr lang="es-ES" sz="2000" b="1" dirty="0">
              <a:cs typeface="Calibri Light"/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6EBE549-68E9-4983-93E8-CC204A1DE903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15494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467A5F-9BB1-44B2-ADF5-2EDBB7D9A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Flujo de trabajo – Recursos usados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1C8986A-2FD1-428C-9973-A3DD3D6812A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7</a:t>
            </a:fld>
            <a:endParaRPr lang="en-ZA"/>
          </a:p>
        </p:txBody>
      </p:sp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C10BD094-51C9-4729-B62F-616731F2DFB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171307" y="4513211"/>
            <a:ext cx="1653770" cy="1653770"/>
          </a:xfr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0A1C1DFC-8472-4F69-9033-7347B8CE3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6531" y="4515244"/>
            <a:ext cx="2579030" cy="1584638"/>
          </a:xfrm>
          <a:prstGeom prst="rect">
            <a:avLst/>
          </a:prstGeom>
        </p:spPr>
      </p:pic>
      <p:sp>
        <p:nvSpPr>
          <p:cNvPr id="9" name="Marcador de contenido 4">
            <a:extLst>
              <a:ext uri="{FF2B5EF4-FFF2-40B4-BE49-F238E27FC236}">
                <a16:creationId xmlns:a16="http://schemas.microsoft.com/office/drawing/2014/main" id="{BB37C92E-EE02-49F9-A63C-A907DC8138F5}"/>
              </a:ext>
            </a:extLst>
          </p:cNvPr>
          <p:cNvSpPr txBox="1">
            <a:spLocks/>
          </p:cNvSpPr>
          <p:nvPr/>
        </p:nvSpPr>
        <p:spPr>
          <a:xfrm>
            <a:off x="641379" y="2700816"/>
            <a:ext cx="2725350" cy="154213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" b="1"/>
              <a:t>GitLab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s-ES"/>
              <a:t>Servicio web de </a:t>
            </a:r>
            <a:r>
              <a:rPr lang="es-ES" b="1"/>
              <a:t>control de versiones</a:t>
            </a:r>
            <a:r>
              <a:rPr lang="es-ES"/>
              <a:t> y desarrollo de software colaborativo basado en </a:t>
            </a:r>
            <a:r>
              <a:rPr lang="es-ES" b="1"/>
              <a:t>Git</a:t>
            </a:r>
            <a:r>
              <a:rPr lang="es-ES"/>
              <a:t>. </a:t>
            </a:r>
          </a:p>
        </p:txBody>
      </p:sp>
      <p:sp>
        <p:nvSpPr>
          <p:cNvPr id="12" name="Marcador de contenido 4">
            <a:extLst>
              <a:ext uri="{FF2B5EF4-FFF2-40B4-BE49-F238E27FC236}">
                <a16:creationId xmlns:a16="http://schemas.microsoft.com/office/drawing/2014/main" id="{E0E29C51-F6D9-40F0-B552-EBB4555CCAB7}"/>
              </a:ext>
            </a:extLst>
          </p:cNvPr>
          <p:cNvSpPr txBox="1">
            <a:spLocks/>
          </p:cNvSpPr>
          <p:nvPr/>
        </p:nvSpPr>
        <p:spPr>
          <a:xfrm>
            <a:off x="4190463" y="2695910"/>
            <a:ext cx="2889926" cy="190286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" b="1"/>
              <a:t>IBM Cloud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s-ES"/>
              <a:t>Proveedor de servicio software en la nube. Permite la creación de </a:t>
            </a:r>
            <a:r>
              <a:rPr lang="es-ES" b="1"/>
              <a:t>clúster de Kubernetes </a:t>
            </a:r>
            <a:r>
              <a:rPr lang="es-ES"/>
              <a:t>el cual se ha usado para este proyecto. </a:t>
            </a:r>
            <a:endParaRPr lang="es-ES" b="1"/>
          </a:p>
          <a:p>
            <a:pPr marL="0" indent="0">
              <a:buFont typeface="Arial" panose="020B0604020202020204" pitchFamily="34" charset="0"/>
              <a:buNone/>
            </a:pPr>
            <a:endParaRPr lang="es-ES"/>
          </a:p>
        </p:txBody>
      </p:sp>
      <p:sp>
        <p:nvSpPr>
          <p:cNvPr id="13" name="Marcador de contenido 4">
            <a:extLst>
              <a:ext uri="{FF2B5EF4-FFF2-40B4-BE49-F238E27FC236}">
                <a16:creationId xmlns:a16="http://schemas.microsoft.com/office/drawing/2014/main" id="{2EEBB219-963A-4AB7-85A2-E01C1E98E854}"/>
              </a:ext>
            </a:extLst>
          </p:cNvPr>
          <p:cNvSpPr txBox="1">
            <a:spLocks/>
          </p:cNvSpPr>
          <p:nvPr/>
        </p:nvSpPr>
        <p:spPr>
          <a:xfrm>
            <a:off x="7758940" y="2619637"/>
            <a:ext cx="2889926" cy="248277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" b="1"/>
              <a:t>Raspberry 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s-ES"/>
              <a:t>Pequeño hardware de código abierto y de bajo coste que permite </a:t>
            </a:r>
            <a:r>
              <a:rPr lang="es-ES" b="1"/>
              <a:t>simular un nodo intermedio y dirigir aquí carga computacional.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/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458CF600-C4CD-465A-A195-5B5A1F9AA8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451" b="91706" l="8989" r="89888">
                        <a14:foregroundMark x1="58052" y1="9390" x2="63858" y2="7355"/>
                        <a14:foregroundMark x1="63858" y1="7355" x2="68352" y2="9233"/>
                        <a14:foregroundMark x1="68352" y1="9233" x2="68914" y2="8607"/>
                        <a14:foregroundMark x1="8146" y1="57903" x2="11610" y2="63850"/>
                        <a14:foregroundMark x1="11610" y1="63850" x2="13951" y2="56025"/>
                        <a14:foregroundMark x1="13951" y1="56025" x2="8989" y2="57433"/>
                        <a14:foregroundMark x1="8989" y1="57433" x2="11891" y2="55243"/>
                        <a14:foregroundMark x1="29120" y1="88732" x2="33614" y2="91706"/>
                        <a14:foregroundMark x1="33614" y1="91706" x2="31742" y2="87793"/>
                        <a14:foregroundMark x1="36142" y1="91236" x2="47753" y2="82003"/>
                        <a14:foregroundMark x1="47472" y1="82942" x2="52154" y2="80125"/>
                        <a14:foregroundMark x1="52154" y1="80125" x2="60861" y2="72144"/>
                        <a14:foregroundMark x1="60861" y1="72144" x2="68446" y2="68075"/>
                        <a14:foregroundMark x1="76779" y1="60407" x2="87266" y2="52426"/>
                        <a14:foregroundMark x1="87266" y1="52426" x2="78558" y2="60563"/>
                        <a14:foregroundMark x1="78558" y1="60563" x2="74251" y2="62285"/>
                        <a14:foregroundMark x1="89794" y1="31925" x2="89700" y2="4804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24718" y="4463737"/>
            <a:ext cx="2840373" cy="1699437"/>
          </a:xfrm>
          <a:prstGeom prst="rect">
            <a:avLst/>
          </a:prstGeom>
        </p:spPr>
      </p:pic>
      <p:sp>
        <p:nvSpPr>
          <p:cNvPr id="22" name="Cerrar llave 21">
            <a:extLst>
              <a:ext uri="{FF2B5EF4-FFF2-40B4-BE49-F238E27FC236}">
                <a16:creationId xmlns:a16="http://schemas.microsoft.com/office/drawing/2014/main" id="{0FDAE974-D792-4441-87AF-AE33180F91AE}"/>
              </a:ext>
            </a:extLst>
          </p:cNvPr>
          <p:cNvSpPr/>
          <p:nvPr/>
        </p:nvSpPr>
        <p:spPr>
          <a:xfrm rot="16200000">
            <a:off x="3098622" y="-280384"/>
            <a:ext cx="431999" cy="4847015"/>
          </a:xfrm>
          <a:prstGeom prst="rightBrace">
            <a:avLst>
              <a:gd name="adj1" fmla="val 63267"/>
              <a:gd name="adj2" fmla="val 50000"/>
            </a:avLst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Marcador de contenido 4">
            <a:extLst>
              <a:ext uri="{FF2B5EF4-FFF2-40B4-BE49-F238E27FC236}">
                <a16:creationId xmlns:a16="http://schemas.microsoft.com/office/drawing/2014/main" id="{68BCB7B5-6FE8-498E-A6DF-2F617B6C436E}"/>
              </a:ext>
            </a:extLst>
          </p:cNvPr>
          <p:cNvSpPr txBox="1">
            <a:spLocks/>
          </p:cNvSpPr>
          <p:nvPr/>
        </p:nvSpPr>
        <p:spPr>
          <a:xfrm>
            <a:off x="2710236" y="1552278"/>
            <a:ext cx="1220495" cy="30566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" b="1"/>
              <a:t>SOFTWARE</a:t>
            </a:r>
          </a:p>
          <a:p>
            <a:pPr marL="0" indent="0" algn="just">
              <a:buFont typeface="Arial" panose="020B0604020202020204" pitchFamily="34" charset="0"/>
              <a:buNone/>
            </a:pPr>
            <a:endParaRPr lang="es-ES" b="1"/>
          </a:p>
          <a:p>
            <a:pPr marL="0" indent="0">
              <a:buFont typeface="Arial" panose="020B0604020202020204" pitchFamily="34" charset="0"/>
              <a:buNone/>
            </a:pPr>
            <a:endParaRPr lang="es-ES"/>
          </a:p>
        </p:txBody>
      </p:sp>
      <p:sp>
        <p:nvSpPr>
          <p:cNvPr id="24" name="Cerrar llave 23">
            <a:extLst>
              <a:ext uri="{FF2B5EF4-FFF2-40B4-BE49-F238E27FC236}">
                <a16:creationId xmlns:a16="http://schemas.microsoft.com/office/drawing/2014/main" id="{E9E231FC-2727-4918-9643-8741CDF4DF7D}"/>
              </a:ext>
            </a:extLst>
          </p:cNvPr>
          <p:cNvSpPr/>
          <p:nvPr/>
        </p:nvSpPr>
        <p:spPr>
          <a:xfrm rot="16200000">
            <a:off x="8037907" y="-179740"/>
            <a:ext cx="431999" cy="4645726"/>
          </a:xfrm>
          <a:prstGeom prst="rightBrace">
            <a:avLst>
              <a:gd name="adj1" fmla="val 63267"/>
              <a:gd name="adj2" fmla="val 50000"/>
            </a:avLst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Marcador de contenido 4">
            <a:extLst>
              <a:ext uri="{FF2B5EF4-FFF2-40B4-BE49-F238E27FC236}">
                <a16:creationId xmlns:a16="http://schemas.microsoft.com/office/drawing/2014/main" id="{9F2B1443-025D-4F8A-8728-A03E71D27E02}"/>
              </a:ext>
            </a:extLst>
          </p:cNvPr>
          <p:cNvSpPr txBox="1">
            <a:spLocks/>
          </p:cNvSpPr>
          <p:nvPr/>
        </p:nvSpPr>
        <p:spPr>
          <a:xfrm>
            <a:off x="7638270" y="1551701"/>
            <a:ext cx="1220495" cy="30566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" b="1"/>
              <a:t>HARDWARE</a:t>
            </a:r>
          </a:p>
          <a:p>
            <a:pPr marL="0" indent="0" algn="just">
              <a:buFont typeface="Arial" panose="020B0604020202020204" pitchFamily="34" charset="0"/>
              <a:buNone/>
            </a:pPr>
            <a:endParaRPr lang="es-ES" b="1"/>
          </a:p>
          <a:p>
            <a:pPr marL="0" indent="0">
              <a:buFont typeface="Arial" panose="020B0604020202020204" pitchFamily="34" charset="0"/>
              <a:buNone/>
            </a:pP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4454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C8C4D64B-29F6-40E8-B901-32883914D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Flujo de trabajo – Despliegue</a:t>
            </a:r>
          </a:p>
        </p:txBody>
      </p:sp>
      <p:sp>
        <p:nvSpPr>
          <p:cNvPr id="13" name="Marcador de contenido 12">
            <a:extLst>
              <a:ext uri="{FF2B5EF4-FFF2-40B4-BE49-F238E27FC236}">
                <a16:creationId xmlns:a16="http://schemas.microsoft.com/office/drawing/2014/main" id="{B20C8FB0-C1FE-43E8-9F1E-93EF855261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243553"/>
            <a:ext cx="8401608" cy="702693"/>
          </a:xfrm>
        </p:spPr>
        <p:txBody>
          <a:bodyPr vert="horz" lIns="0" tIns="0" rIns="0" bIns="0" rtlCol="0" anchor="t">
            <a:noAutofit/>
          </a:bodyPr>
          <a:lstStyle/>
          <a:p>
            <a:pPr marL="0" indent="0" algn="just">
              <a:buNone/>
            </a:pPr>
            <a:r>
              <a:rPr lang="es-ES" dirty="0"/>
              <a:t>Una vez se cuenta con los recursos comunes instalados se busca </a:t>
            </a:r>
            <a:r>
              <a:rPr lang="es-ES" b="1" dirty="0"/>
              <a:t>definir un flujo de trabajo, desarrollo y despliegue de código</a:t>
            </a:r>
            <a:r>
              <a:rPr lang="es-ES" dirty="0"/>
              <a:t>. El uso de varias máquinas hace necesario esto:</a:t>
            </a:r>
          </a:p>
          <a:p>
            <a:pPr marL="0" indent="0">
              <a:buNone/>
            </a:pPr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6EBE549-68E9-4983-93E8-CC204A1DE903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8</a:t>
            </a:fld>
            <a:endParaRPr lang="en-ZA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B5AB415-4B6D-4EAF-B6B5-7252EC03D8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9" b="11275"/>
          <a:stretch/>
        </p:blipFill>
        <p:spPr>
          <a:xfrm>
            <a:off x="2139194" y="2188856"/>
            <a:ext cx="7273294" cy="2480288"/>
          </a:xfrm>
          <a:prstGeom prst="rect">
            <a:avLst/>
          </a:prstGeom>
        </p:spPr>
      </p:pic>
      <p:sp>
        <p:nvSpPr>
          <p:cNvPr id="7" name="Marcador de contenido 12">
            <a:extLst>
              <a:ext uri="{FF2B5EF4-FFF2-40B4-BE49-F238E27FC236}">
                <a16:creationId xmlns:a16="http://schemas.microsoft.com/office/drawing/2014/main" id="{76C4FBE5-5BCD-47F1-967B-2277CAA3C60D}"/>
              </a:ext>
            </a:extLst>
          </p:cNvPr>
          <p:cNvSpPr txBox="1">
            <a:spLocks/>
          </p:cNvSpPr>
          <p:nvPr/>
        </p:nvSpPr>
        <p:spPr>
          <a:xfrm>
            <a:off x="3073150" y="5166922"/>
            <a:ext cx="5668179" cy="15105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s-ES"/>
              <a:t>Desarrollo del código en la </a:t>
            </a:r>
            <a:r>
              <a:rPr lang="es-ES" b="1"/>
              <a:t>máquina local. </a:t>
            </a:r>
          </a:p>
          <a:p>
            <a:pPr marL="342900" indent="-342900">
              <a:buFont typeface="+mj-lt"/>
              <a:buAutoNum type="arabicPeriod"/>
            </a:pPr>
            <a:r>
              <a:rPr lang="es-ES" b="1"/>
              <a:t>Test</a:t>
            </a:r>
            <a:r>
              <a:rPr lang="es-ES"/>
              <a:t> en la aplicación On-Premiese, Minikube. </a:t>
            </a:r>
          </a:p>
          <a:p>
            <a:pPr marL="342900" indent="-342900">
              <a:buFont typeface="+mj-lt"/>
              <a:buAutoNum type="arabicPeriod"/>
            </a:pPr>
            <a:r>
              <a:rPr lang="es-ES"/>
              <a:t>Subida a un repositorio de </a:t>
            </a:r>
            <a:r>
              <a:rPr lang="es-ES" b="1"/>
              <a:t>GitLab remoto. </a:t>
            </a:r>
          </a:p>
          <a:p>
            <a:pPr marL="342900" indent="-342900">
              <a:buFont typeface="+mj-lt"/>
              <a:buAutoNum type="arabicPeriod"/>
            </a:pPr>
            <a:r>
              <a:rPr lang="es-ES"/>
              <a:t>Despliegue en </a:t>
            </a:r>
            <a:r>
              <a:rPr lang="es-ES" b="1"/>
              <a:t>entorno final </a:t>
            </a:r>
            <a:r>
              <a:rPr lang="es-ES"/>
              <a:t>(Raspberry o IBM Cloud). </a:t>
            </a:r>
          </a:p>
        </p:txBody>
      </p:sp>
    </p:spTree>
    <p:extLst>
      <p:ext uri="{BB962C8B-B14F-4D97-AF65-F5344CB8AC3E}">
        <p14:creationId xmlns:p14="http://schemas.microsoft.com/office/powerpoint/2010/main" val="3561234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467A5F-9BB1-44B2-ADF5-2EDBB7D9A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Arquitectura Software – Microservicios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1C8986A-2FD1-428C-9973-A3DD3D6812A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9</a:t>
            </a:fld>
            <a:endParaRPr lang="en-ZA"/>
          </a:p>
        </p:txBody>
      </p:sp>
      <p:sp>
        <p:nvSpPr>
          <p:cNvPr id="23" name="Marcador de contenido 4">
            <a:extLst>
              <a:ext uri="{FF2B5EF4-FFF2-40B4-BE49-F238E27FC236}">
                <a16:creationId xmlns:a16="http://schemas.microsoft.com/office/drawing/2014/main" id="{68BCB7B5-6FE8-498E-A6DF-2F617B6C436E}"/>
              </a:ext>
            </a:extLst>
          </p:cNvPr>
          <p:cNvSpPr txBox="1">
            <a:spLocks/>
          </p:cNvSpPr>
          <p:nvPr/>
        </p:nvSpPr>
        <p:spPr>
          <a:xfrm>
            <a:off x="1739715" y="1549755"/>
            <a:ext cx="1554478" cy="30566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" sz="2000" b="1"/>
              <a:t>Microservicio 1</a:t>
            </a:r>
          </a:p>
          <a:p>
            <a:pPr marL="0" indent="0" algn="just">
              <a:buFont typeface="Arial" panose="020B0604020202020204" pitchFamily="34" charset="0"/>
              <a:buNone/>
            </a:pPr>
            <a:endParaRPr lang="es-ES" sz="1600"/>
          </a:p>
          <a:p>
            <a:pPr marL="0" indent="0">
              <a:buFont typeface="Arial" panose="020B0604020202020204" pitchFamily="34" charset="0"/>
              <a:buNone/>
            </a:pPr>
            <a:endParaRPr lang="es-ES" sz="1600"/>
          </a:p>
        </p:txBody>
      </p:sp>
      <p:sp>
        <p:nvSpPr>
          <p:cNvPr id="24" name="Cerrar llave 23">
            <a:extLst>
              <a:ext uri="{FF2B5EF4-FFF2-40B4-BE49-F238E27FC236}">
                <a16:creationId xmlns:a16="http://schemas.microsoft.com/office/drawing/2014/main" id="{E9E231FC-2727-4918-9643-8741CDF4DF7D}"/>
              </a:ext>
            </a:extLst>
          </p:cNvPr>
          <p:cNvSpPr/>
          <p:nvPr/>
        </p:nvSpPr>
        <p:spPr>
          <a:xfrm>
            <a:off x="3736711" y="1555424"/>
            <a:ext cx="202970" cy="804152"/>
          </a:xfrm>
          <a:prstGeom prst="rightBrace">
            <a:avLst>
              <a:gd name="adj1" fmla="val 63267"/>
              <a:gd name="adj2" fmla="val 50000"/>
            </a:avLst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96EDF58-E353-4065-8445-7FBBE5A77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000" y="1371821"/>
            <a:ext cx="1109059" cy="1016914"/>
          </a:xfrm>
          <a:prstGeom prst="rect">
            <a:avLst/>
          </a:prstGeom>
        </p:spPr>
      </p:pic>
      <p:sp>
        <p:nvSpPr>
          <p:cNvPr id="16" name="Marcador de contenido 4">
            <a:extLst>
              <a:ext uri="{FF2B5EF4-FFF2-40B4-BE49-F238E27FC236}">
                <a16:creationId xmlns:a16="http://schemas.microsoft.com/office/drawing/2014/main" id="{D920F77E-B781-4625-A257-33DF8BD106BA}"/>
              </a:ext>
            </a:extLst>
          </p:cNvPr>
          <p:cNvSpPr txBox="1">
            <a:spLocks/>
          </p:cNvSpPr>
          <p:nvPr/>
        </p:nvSpPr>
        <p:spPr>
          <a:xfrm>
            <a:off x="4165935" y="1307493"/>
            <a:ext cx="5017213" cy="108124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" b="1"/>
              <a:t>NGINX </a:t>
            </a:r>
          </a:p>
          <a:p>
            <a:pPr marL="0" indent="0" algn="just">
              <a:buNone/>
            </a:pPr>
            <a:r>
              <a:rPr lang="es-ES"/>
              <a:t>NGINX hará funciones de </a:t>
            </a:r>
            <a:r>
              <a:rPr lang="es-ES" b="1"/>
              <a:t>proxy inverso de red, </a:t>
            </a:r>
            <a:r>
              <a:rPr lang="es-ES"/>
              <a:t>redirigiendo tráfico hacia la ruta indicada por el servidor web. </a:t>
            </a:r>
          </a:p>
        </p:txBody>
      </p:sp>
      <p:sp>
        <p:nvSpPr>
          <p:cNvPr id="26" name="Marcador de contenido 4">
            <a:extLst>
              <a:ext uri="{FF2B5EF4-FFF2-40B4-BE49-F238E27FC236}">
                <a16:creationId xmlns:a16="http://schemas.microsoft.com/office/drawing/2014/main" id="{AD6CB692-D78C-4945-A641-92C602CAE12B}"/>
              </a:ext>
            </a:extLst>
          </p:cNvPr>
          <p:cNvSpPr txBox="1">
            <a:spLocks/>
          </p:cNvSpPr>
          <p:nvPr/>
        </p:nvSpPr>
        <p:spPr>
          <a:xfrm>
            <a:off x="1739715" y="2922884"/>
            <a:ext cx="1554478" cy="30566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" sz="2000" b="1"/>
              <a:t>Microservicio 2</a:t>
            </a:r>
          </a:p>
          <a:p>
            <a:pPr marL="0" indent="0" algn="just">
              <a:buFont typeface="Arial" panose="020B0604020202020204" pitchFamily="34" charset="0"/>
              <a:buNone/>
            </a:pPr>
            <a:endParaRPr lang="es-ES" sz="1600"/>
          </a:p>
          <a:p>
            <a:pPr marL="0" indent="0">
              <a:buFont typeface="Arial" panose="020B0604020202020204" pitchFamily="34" charset="0"/>
              <a:buNone/>
            </a:pPr>
            <a:endParaRPr lang="es-ES" sz="1600"/>
          </a:p>
        </p:txBody>
      </p:sp>
      <p:sp>
        <p:nvSpPr>
          <p:cNvPr id="27" name="Cerrar llave 26">
            <a:extLst>
              <a:ext uri="{FF2B5EF4-FFF2-40B4-BE49-F238E27FC236}">
                <a16:creationId xmlns:a16="http://schemas.microsoft.com/office/drawing/2014/main" id="{442511AA-5237-43D4-874F-7774C9687904}"/>
              </a:ext>
            </a:extLst>
          </p:cNvPr>
          <p:cNvSpPr/>
          <p:nvPr/>
        </p:nvSpPr>
        <p:spPr>
          <a:xfrm>
            <a:off x="3736711" y="2927794"/>
            <a:ext cx="202970" cy="804152"/>
          </a:xfrm>
          <a:prstGeom prst="rightBrace">
            <a:avLst>
              <a:gd name="adj1" fmla="val 63267"/>
              <a:gd name="adj2" fmla="val 50000"/>
            </a:avLst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8" name="Imagen 27">
            <a:extLst>
              <a:ext uri="{FF2B5EF4-FFF2-40B4-BE49-F238E27FC236}">
                <a16:creationId xmlns:a16="http://schemas.microsoft.com/office/drawing/2014/main" id="{F00AF90D-555E-4692-8DED-29BC99B61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000" y="2709021"/>
            <a:ext cx="1109059" cy="1016914"/>
          </a:xfrm>
          <a:prstGeom prst="rect">
            <a:avLst/>
          </a:prstGeom>
        </p:spPr>
      </p:pic>
      <p:sp>
        <p:nvSpPr>
          <p:cNvPr id="29" name="Marcador de contenido 4">
            <a:extLst>
              <a:ext uri="{FF2B5EF4-FFF2-40B4-BE49-F238E27FC236}">
                <a16:creationId xmlns:a16="http://schemas.microsoft.com/office/drawing/2014/main" id="{7556CA12-91CC-47F8-9650-E8F48F26E6E0}"/>
              </a:ext>
            </a:extLst>
          </p:cNvPr>
          <p:cNvSpPr txBox="1">
            <a:spLocks/>
          </p:cNvSpPr>
          <p:nvPr/>
        </p:nvSpPr>
        <p:spPr>
          <a:xfrm>
            <a:off x="4026118" y="2775579"/>
            <a:ext cx="5157030" cy="112978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" b="1"/>
              <a:t>Python - Flask </a:t>
            </a:r>
          </a:p>
          <a:p>
            <a:pPr marL="0" indent="0" algn="just">
              <a:buNone/>
            </a:pPr>
            <a:r>
              <a:rPr lang="es-ES"/>
              <a:t>Aplicación Python con las librerías Flask instaladas, realiza funciones de </a:t>
            </a:r>
            <a:r>
              <a:rPr lang="es-ES" b="1"/>
              <a:t>servidor Web. </a:t>
            </a:r>
          </a:p>
        </p:txBody>
      </p:sp>
      <p:sp>
        <p:nvSpPr>
          <p:cNvPr id="20" name="Flecha: doblada 19">
            <a:extLst>
              <a:ext uri="{FF2B5EF4-FFF2-40B4-BE49-F238E27FC236}">
                <a16:creationId xmlns:a16="http://schemas.microsoft.com/office/drawing/2014/main" id="{32B7CA65-310D-4FDB-ACDB-43E108D5C221}"/>
              </a:ext>
            </a:extLst>
          </p:cNvPr>
          <p:cNvSpPr/>
          <p:nvPr/>
        </p:nvSpPr>
        <p:spPr>
          <a:xfrm flipV="1">
            <a:off x="2092052" y="4442969"/>
            <a:ext cx="1639294" cy="1715898"/>
          </a:xfrm>
          <a:prstGeom prst="bentArrow">
            <a:avLst>
              <a:gd name="adj1" fmla="val 24211"/>
              <a:gd name="adj2" fmla="val 30373"/>
              <a:gd name="adj3" fmla="val 25000"/>
              <a:gd name="adj4" fmla="val 43750"/>
            </a:avLst>
          </a:prstGeom>
          <a:solidFill>
            <a:schemeClr val="bg2">
              <a:lumMod val="9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pic>
        <p:nvPicPr>
          <p:cNvPr id="31" name="Imagen 30">
            <a:extLst>
              <a:ext uri="{FF2B5EF4-FFF2-40B4-BE49-F238E27FC236}">
                <a16:creationId xmlns:a16="http://schemas.microsoft.com/office/drawing/2014/main" id="{41E8B22E-395E-4BD7-8CFE-B7A3CB7D01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6359" y="5806211"/>
            <a:ext cx="884013" cy="860484"/>
          </a:xfrm>
          <a:prstGeom prst="rect">
            <a:avLst/>
          </a:prstGeom>
        </p:spPr>
      </p:pic>
      <p:pic>
        <p:nvPicPr>
          <p:cNvPr id="33" name="Imagen 32">
            <a:extLst>
              <a:ext uri="{FF2B5EF4-FFF2-40B4-BE49-F238E27FC236}">
                <a16:creationId xmlns:a16="http://schemas.microsoft.com/office/drawing/2014/main" id="{69F7816E-77F9-49AC-BFD7-C5B1DFFD80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9843" y="1886403"/>
            <a:ext cx="1109059" cy="255119"/>
          </a:xfrm>
          <a:prstGeom prst="rect">
            <a:avLst/>
          </a:prstGeom>
        </p:spPr>
      </p:pic>
      <p:pic>
        <p:nvPicPr>
          <p:cNvPr id="35" name="Imagen 34">
            <a:extLst>
              <a:ext uri="{FF2B5EF4-FFF2-40B4-BE49-F238E27FC236}">
                <a16:creationId xmlns:a16="http://schemas.microsoft.com/office/drawing/2014/main" id="{11763B9B-9959-4CEA-8B8A-BD392EBF49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7802" y="3228549"/>
            <a:ext cx="579152" cy="576898"/>
          </a:xfrm>
          <a:prstGeom prst="rect">
            <a:avLst/>
          </a:prstGeom>
        </p:spPr>
      </p:pic>
      <p:sp>
        <p:nvSpPr>
          <p:cNvPr id="36" name="Marcador de contenido 4">
            <a:extLst>
              <a:ext uri="{FF2B5EF4-FFF2-40B4-BE49-F238E27FC236}">
                <a16:creationId xmlns:a16="http://schemas.microsoft.com/office/drawing/2014/main" id="{7915EF45-7AC4-4178-BECA-CA88EB4565C5}"/>
              </a:ext>
            </a:extLst>
          </p:cNvPr>
          <p:cNvSpPr txBox="1">
            <a:spLocks/>
          </p:cNvSpPr>
          <p:nvPr/>
        </p:nvSpPr>
        <p:spPr>
          <a:xfrm>
            <a:off x="4165935" y="4933282"/>
            <a:ext cx="5215753" cy="123444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" b="1"/>
              <a:t>Pod – Orquestación de microservicios</a:t>
            </a:r>
          </a:p>
          <a:p>
            <a:pPr marL="0" indent="0" algn="just">
              <a:buNone/>
            </a:pPr>
            <a:r>
              <a:rPr lang="es-ES"/>
              <a:t>Dentro del contexto de Kubernetes, el </a:t>
            </a:r>
            <a:r>
              <a:rPr lang="es-ES" b="1"/>
              <a:t>Pod es la unidad básica de cómputo. </a:t>
            </a:r>
            <a:r>
              <a:rPr lang="es-ES"/>
              <a:t>Kubernetes define mediante objetos la funcionalidad y las características del despliegue.</a:t>
            </a:r>
            <a:endParaRPr lang="es-ES" b="1"/>
          </a:p>
        </p:txBody>
      </p:sp>
      <p:pic>
        <p:nvPicPr>
          <p:cNvPr id="39" name="Imagen 38">
            <a:extLst>
              <a:ext uri="{FF2B5EF4-FFF2-40B4-BE49-F238E27FC236}">
                <a16:creationId xmlns:a16="http://schemas.microsoft.com/office/drawing/2014/main" id="{736CAD42-49BD-4580-A779-96FEE1FD32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96057" y="3228549"/>
            <a:ext cx="711540" cy="576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58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36" grpId="0"/>
    </p:bldLst>
  </p:timing>
</p:sld>
</file>

<file path=ppt/theme/theme1.xml><?xml version="1.0" encoding="utf-8"?>
<a:theme xmlns:a="http://schemas.openxmlformats.org/drawingml/2006/main" name="Office Theme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3.potx" id="{8ACFE1A6-E748-4C54-965B-FB938B1B43E7}" vid="{19880135-FF4A-440D-9171-859A425B62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1099</Words>
  <Application>Microsoft Office PowerPoint</Application>
  <PresentationFormat>Panorámica</PresentationFormat>
  <Paragraphs>159</Paragraphs>
  <Slides>21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2" baseType="lpstr">
      <vt:lpstr>Office Theme</vt:lpstr>
      <vt:lpstr>Desarrollo de escenarios para la orquestación de funcionalidades de red y aplicación en redes 5G</vt:lpstr>
      <vt:lpstr>Fog  Computing</vt:lpstr>
      <vt:lpstr>Fog Computing / Edge Computing</vt:lpstr>
      <vt:lpstr>Comparativa</vt:lpstr>
      <vt:lpstr>Fog Computing - Pilares</vt:lpstr>
      <vt:lpstr>Objetivos del TFG</vt:lpstr>
      <vt:lpstr>Flujo de trabajo – Recursos usados</vt:lpstr>
      <vt:lpstr>Flujo de trabajo – Despliegue</vt:lpstr>
      <vt:lpstr>Arquitectura Software – Microservicios</vt:lpstr>
      <vt:lpstr>Arquitectura Software – Simulación servidor web</vt:lpstr>
      <vt:lpstr> Desarrollo</vt:lpstr>
      <vt:lpstr>Desarrollo de topologías</vt:lpstr>
      <vt:lpstr>Desarrollo de topologías</vt:lpstr>
      <vt:lpstr>Desarrollo de topologías</vt:lpstr>
      <vt:lpstr>Desarrollo de topologías</vt:lpstr>
      <vt:lpstr>Presentación de PowerPoint</vt:lpstr>
      <vt:lpstr>Arquitecturas complejas</vt:lpstr>
      <vt:lpstr>Definición de topologías complejas</vt:lpstr>
      <vt:lpstr>Definición de topologías complejas</vt:lpstr>
      <vt:lpstr>Conclusión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Desarrollo de escenarios para la orquestación de funcionalidades de red y aplicación en redes 5G</dc:title>
  <dc:creator/>
  <cp:revision>27</cp:revision>
  <dcterms:created xsi:type="dcterms:W3CDTF">2018-08-01T18:28:06Z</dcterms:created>
  <dcterms:modified xsi:type="dcterms:W3CDTF">2018-09-25T12:59:16Z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2018-08-01T18:28:11.6786671Z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